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2"/>
  </p:notesMasterIdLst>
  <p:handoutMasterIdLst>
    <p:handoutMasterId r:id="rId43"/>
  </p:handoutMasterIdLst>
  <p:sldIdLst>
    <p:sldId id="276" r:id="rId2"/>
    <p:sldId id="330" r:id="rId3"/>
    <p:sldId id="333" r:id="rId4"/>
    <p:sldId id="258" r:id="rId5"/>
    <p:sldId id="260" r:id="rId6"/>
    <p:sldId id="268" r:id="rId7"/>
    <p:sldId id="344" r:id="rId8"/>
    <p:sldId id="331" r:id="rId9"/>
    <p:sldId id="311" r:id="rId10"/>
    <p:sldId id="274" r:id="rId11"/>
    <p:sldId id="318" r:id="rId12"/>
    <p:sldId id="309" r:id="rId13"/>
    <p:sldId id="319" r:id="rId14"/>
    <p:sldId id="320" r:id="rId15"/>
    <p:sldId id="321" r:id="rId16"/>
    <p:sldId id="324" r:id="rId17"/>
    <p:sldId id="329" r:id="rId18"/>
    <p:sldId id="328" r:id="rId19"/>
    <p:sldId id="332" r:id="rId20"/>
    <p:sldId id="308" r:id="rId21"/>
    <p:sldId id="314" r:id="rId22"/>
    <p:sldId id="334" r:id="rId23"/>
    <p:sldId id="335" r:id="rId24"/>
    <p:sldId id="290" r:id="rId25"/>
    <p:sldId id="313" r:id="rId26"/>
    <p:sldId id="336" r:id="rId27"/>
    <p:sldId id="315" r:id="rId28"/>
    <p:sldId id="343" r:id="rId29"/>
    <p:sldId id="298" r:id="rId30"/>
    <p:sldId id="294" r:id="rId31"/>
    <p:sldId id="265" r:id="rId32"/>
    <p:sldId id="337" r:id="rId33"/>
    <p:sldId id="338" r:id="rId34"/>
    <p:sldId id="339" r:id="rId35"/>
    <p:sldId id="267" r:id="rId36"/>
    <p:sldId id="340" r:id="rId37"/>
    <p:sldId id="341" r:id="rId38"/>
    <p:sldId id="342" r:id="rId39"/>
    <p:sldId id="345" r:id="rId40"/>
    <p:sldId id="261" r:id="rId41"/>
  </p:sldIdLst>
  <p:sldSz cx="12192000" cy="6858000"/>
  <p:notesSz cx="6858000" cy="9144000"/>
  <p:custDataLst>
    <p:tags r:id="rId4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63"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E0B07F"/>
    <a:srgbClr val="595959"/>
    <a:srgbClr val="1314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21EF03-E69B-424D-9EDC-E8EE2B249C49}" v="5" dt="2020-11-12T01:40:41.8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96318" autoAdjust="0"/>
  </p:normalViewPr>
  <p:slideViewPr>
    <p:cSldViewPr snapToGrid="0">
      <p:cViewPr varScale="1">
        <p:scale>
          <a:sx n="54" d="100"/>
          <a:sy n="54" d="100"/>
        </p:scale>
        <p:origin x="737" y="48"/>
      </p:cViewPr>
      <p:guideLst>
        <p:guide pos="3863"/>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5" d="100"/>
          <a:sy n="55" d="100"/>
        </p:scale>
        <p:origin x="202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AA7E256-37A5-4AA5-A2E2-66CE49BABAD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4B8F8F4-F87C-484B-A018-9678FDE6F9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E0948D-3ABA-4C14-8A3F-A44A4BD785D2}" type="datetimeFigureOut">
              <a:rPr lang="zh-CN" altLang="en-US" smtClean="0"/>
              <a:t>2020/11/13</a:t>
            </a:fld>
            <a:endParaRPr lang="zh-CN" altLang="en-US"/>
          </a:p>
        </p:txBody>
      </p:sp>
      <p:sp>
        <p:nvSpPr>
          <p:cNvPr id="4" name="页脚占位符 3">
            <a:extLst>
              <a:ext uri="{FF2B5EF4-FFF2-40B4-BE49-F238E27FC236}">
                <a16:creationId xmlns:a16="http://schemas.microsoft.com/office/drawing/2014/main" id="{C97A12E4-EBE9-4E94-95A7-7B14E884CA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8D71FF9-881F-4EC7-B731-57DE6A1687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F30AC6-05B8-418C-829E-3B8A9EA2CFB5}" type="slidenum">
              <a:rPr lang="zh-CN" altLang="en-US" smtClean="0"/>
              <a:t>‹#›</a:t>
            </a:fld>
            <a:endParaRPr lang="zh-CN" altLang="en-US"/>
          </a:p>
        </p:txBody>
      </p:sp>
    </p:spTree>
    <p:extLst>
      <p:ext uri="{BB962C8B-B14F-4D97-AF65-F5344CB8AC3E}">
        <p14:creationId xmlns:p14="http://schemas.microsoft.com/office/powerpoint/2010/main" val="4169070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F9FAD-7CAC-4022-B2D4-7FD28C9AB7F7}" type="datetimeFigureOut">
              <a:rPr lang="zh-CN" altLang="en-US" smtClean="0"/>
              <a:t>2020/11/13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BB09A-AF4C-4E42-800E-E0CCBD8AA2D6}" type="slidenum">
              <a:rPr lang="zh-CN" altLang="en-US" smtClean="0"/>
              <a:t>‹#›</a:t>
            </a:fld>
            <a:endParaRPr lang="zh-CN" altLang="en-US"/>
          </a:p>
        </p:txBody>
      </p:sp>
    </p:spTree>
    <p:extLst>
      <p:ext uri="{BB962C8B-B14F-4D97-AF65-F5344CB8AC3E}">
        <p14:creationId xmlns:p14="http://schemas.microsoft.com/office/powerpoint/2010/main" val="2135678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3BB09A-AF4C-4E42-800E-E0CCBD8AA2D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9730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11</a:t>
            </a:fld>
            <a:endParaRPr lang="zh-CN" altLang="en-US"/>
          </a:p>
        </p:txBody>
      </p:sp>
    </p:spTree>
    <p:extLst>
      <p:ext uri="{BB962C8B-B14F-4D97-AF65-F5344CB8AC3E}">
        <p14:creationId xmlns:p14="http://schemas.microsoft.com/office/powerpoint/2010/main" val="430271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12</a:t>
            </a:fld>
            <a:endParaRPr lang="zh-CN" altLang="en-US"/>
          </a:p>
        </p:txBody>
      </p:sp>
    </p:spTree>
    <p:extLst>
      <p:ext uri="{BB962C8B-B14F-4D97-AF65-F5344CB8AC3E}">
        <p14:creationId xmlns:p14="http://schemas.microsoft.com/office/powerpoint/2010/main" val="173033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13</a:t>
            </a:fld>
            <a:endParaRPr lang="zh-CN" altLang="en-US"/>
          </a:p>
        </p:txBody>
      </p:sp>
    </p:spTree>
    <p:extLst>
      <p:ext uri="{BB962C8B-B14F-4D97-AF65-F5344CB8AC3E}">
        <p14:creationId xmlns:p14="http://schemas.microsoft.com/office/powerpoint/2010/main" val="4106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14</a:t>
            </a:fld>
            <a:endParaRPr lang="zh-CN" altLang="en-US"/>
          </a:p>
        </p:txBody>
      </p:sp>
    </p:spTree>
    <p:extLst>
      <p:ext uri="{BB962C8B-B14F-4D97-AF65-F5344CB8AC3E}">
        <p14:creationId xmlns:p14="http://schemas.microsoft.com/office/powerpoint/2010/main" val="1353247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15</a:t>
            </a:fld>
            <a:endParaRPr lang="zh-CN" altLang="en-US"/>
          </a:p>
        </p:txBody>
      </p:sp>
    </p:spTree>
    <p:extLst>
      <p:ext uri="{BB962C8B-B14F-4D97-AF65-F5344CB8AC3E}">
        <p14:creationId xmlns:p14="http://schemas.microsoft.com/office/powerpoint/2010/main" val="2085725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3BB09A-AF4C-4E42-800E-E0CCBD8AA2D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0061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3BB09A-AF4C-4E42-800E-E0CCBD8AA2D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96306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3BB09A-AF4C-4E42-800E-E0CCBD8AA2D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80615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22</a:t>
            </a:fld>
            <a:endParaRPr lang="zh-CN" altLang="en-US"/>
          </a:p>
        </p:txBody>
      </p:sp>
    </p:spTree>
    <p:extLst>
      <p:ext uri="{BB962C8B-B14F-4D97-AF65-F5344CB8AC3E}">
        <p14:creationId xmlns:p14="http://schemas.microsoft.com/office/powerpoint/2010/main" val="3599702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23</a:t>
            </a:fld>
            <a:endParaRPr lang="zh-CN" altLang="en-US"/>
          </a:p>
        </p:txBody>
      </p:sp>
    </p:spTree>
    <p:extLst>
      <p:ext uri="{BB962C8B-B14F-4D97-AF65-F5344CB8AC3E}">
        <p14:creationId xmlns:p14="http://schemas.microsoft.com/office/powerpoint/2010/main" val="423507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3BB09A-AF4C-4E42-800E-E0CCBD8AA2D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35078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24</a:t>
            </a:fld>
            <a:endParaRPr lang="zh-CN" altLang="en-US"/>
          </a:p>
        </p:txBody>
      </p:sp>
    </p:spTree>
    <p:extLst>
      <p:ext uri="{BB962C8B-B14F-4D97-AF65-F5344CB8AC3E}">
        <p14:creationId xmlns:p14="http://schemas.microsoft.com/office/powerpoint/2010/main" val="267602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25</a:t>
            </a:fld>
            <a:endParaRPr lang="zh-CN" altLang="en-US"/>
          </a:p>
        </p:txBody>
      </p:sp>
    </p:spTree>
    <p:extLst>
      <p:ext uri="{BB962C8B-B14F-4D97-AF65-F5344CB8AC3E}">
        <p14:creationId xmlns:p14="http://schemas.microsoft.com/office/powerpoint/2010/main" val="3613229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26</a:t>
            </a:fld>
            <a:endParaRPr lang="zh-CN" altLang="en-US"/>
          </a:p>
        </p:txBody>
      </p:sp>
    </p:spTree>
    <p:extLst>
      <p:ext uri="{BB962C8B-B14F-4D97-AF65-F5344CB8AC3E}">
        <p14:creationId xmlns:p14="http://schemas.microsoft.com/office/powerpoint/2010/main" val="1138559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27</a:t>
            </a:fld>
            <a:endParaRPr lang="zh-CN" altLang="en-US"/>
          </a:p>
        </p:txBody>
      </p:sp>
    </p:spTree>
    <p:extLst>
      <p:ext uri="{BB962C8B-B14F-4D97-AF65-F5344CB8AC3E}">
        <p14:creationId xmlns:p14="http://schemas.microsoft.com/office/powerpoint/2010/main" val="946303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28</a:t>
            </a:fld>
            <a:endParaRPr lang="zh-CN" altLang="en-US"/>
          </a:p>
        </p:txBody>
      </p:sp>
    </p:spTree>
    <p:extLst>
      <p:ext uri="{BB962C8B-B14F-4D97-AF65-F5344CB8AC3E}">
        <p14:creationId xmlns:p14="http://schemas.microsoft.com/office/powerpoint/2010/main" val="233872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29</a:t>
            </a:fld>
            <a:endParaRPr lang="zh-CN" altLang="en-US"/>
          </a:p>
        </p:txBody>
      </p:sp>
    </p:spTree>
    <p:extLst>
      <p:ext uri="{BB962C8B-B14F-4D97-AF65-F5344CB8AC3E}">
        <p14:creationId xmlns:p14="http://schemas.microsoft.com/office/powerpoint/2010/main" val="1607128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30</a:t>
            </a:fld>
            <a:endParaRPr lang="zh-CN" altLang="en-US"/>
          </a:p>
        </p:txBody>
      </p:sp>
    </p:spTree>
    <p:extLst>
      <p:ext uri="{BB962C8B-B14F-4D97-AF65-F5344CB8AC3E}">
        <p14:creationId xmlns:p14="http://schemas.microsoft.com/office/powerpoint/2010/main" val="1320033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31</a:t>
            </a:fld>
            <a:endParaRPr lang="zh-CN" altLang="en-US"/>
          </a:p>
        </p:txBody>
      </p:sp>
    </p:spTree>
    <p:extLst>
      <p:ext uri="{BB962C8B-B14F-4D97-AF65-F5344CB8AC3E}">
        <p14:creationId xmlns:p14="http://schemas.microsoft.com/office/powerpoint/2010/main" val="1729759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35</a:t>
            </a:fld>
            <a:endParaRPr lang="zh-CN" altLang="en-US"/>
          </a:p>
        </p:txBody>
      </p:sp>
    </p:spTree>
    <p:extLst>
      <p:ext uri="{BB962C8B-B14F-4D97-AF65-F5344CB8AC3E}">
        <p14:creationId xmlns:p14="http://schemas.microsoft.com/office/powerpoint/2010/main" val="158961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36</a:t>
            </a:fld>
            <a:endParaRPr lang="zh-CN" altLang="en-US"/>
          </a:p>
        </p:txBody>
      </p:sp>
    </p:spTree>
    <p:extLst>
      <p:ext uri="{BB962C8B-B14F-4D97-AF65-F5344CB8AC3E}">
        <p14:creationId xmlns:p14="http://schemas.microsoft.com/office/powerpoint/2010/main" val="1541749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3BB09A-AF4C-4E42-800E-E0CCBD8AA2D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020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40</a:t>
            </a:fld>
            <a:endParaRPr lang="zh-CN" altLang="en-US"/>
          </a:p>
        </p:txBody>
      </p:sp>
    </p:spTree>
    <p:extLst>
      <p:ext uri="{BB962C8B-B14F-4D97-AF65-F5344CB8AC3E}">
        <p14:creationId xmlns:p14="http://schemas.microsoft.com/office/powerpoint/2010/main" val="3876717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3BB09A-AF4C-4E42-800E-E0CCBD8AA2D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77839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3BB09A-AF4C-4E42-800E-E0CCBD8AA2D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41749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3BB09A-AF4C-4E42-800E-E0CCBD8AA2D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3514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3BB09A-AF4C-4E42-800E-E0CCBD8AA2D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82532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9</a:t>
            </a:fld>
            <a:endParaRPr lang="zh-CN" altLang="en-US"/>
          </a:p>
        </p:txBody>
      </p:sp>
    </p:spTree>
    <p:extLst>
      <p:ext uri="{BB962C8B-B14F-4D97-AF65-F5344CB8AC3E}">
        <p14:creationId xmlns:p14="http://schemas.microsoft.com/office/powerpoint/2010/main" val="35997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3BB09A-AF4C-4E42-800E-E0CCBD8AA2D6}" type="slidenum">
              <a:rPr lang="zh-CN" altLang="en-US" smtClean="0"/>
              <a:t>10</a:t>
            </a:fld>
            <a:endParaRPr lang="zh-CN" altLang="en-US"/>
          </a:p>
        </p:txBody>
      </p:sp>
    </p:spTree>
    <p:extLst>
      <p:ext uri="{BB962C8B-B14F-4D97-AF65-F5344CB8AC3E}">
        <p14:creationId xmlns:p14="http://schemas.microsoft.com/office/powerpoint/2010/main" val="4235078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82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376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198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910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4742F3E-182A-4E42-99A7-A84D607325D2}" type="datetimeFigureOut">
              <a:rPr lang="zh-CN" altLang="en-US" smtClean="0"/>
              <a:t>2020/11/13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F91D6-B666-4B05-8BB0-A162590E5748}" type="slidenum">
              <a:rPr lang="zh-CN" altLang="en-US" smtClean="0"/>
              <a:t>‹#›</a:t>
            </a:fld>
            <a:endParaRPr lang="zh-CN" altLang="en-US"/>
          </a:p>
        </p:txBody>
      </p:sp>
    </p:spTree>
    <p:extLst>
      <p:ext uri="{BB962C8B-B14F-4D97-AF65-F5344CB8AC3E}">
        <p14:creationId xmlns:p14="http://schemas.microsoft.com/office/powerpoint/2010/main" val="795879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717143" y="1582058"/>
            <a:ext cx="2046514" cy="3675951"/>
          </a:xfrm>
          <a:custGeom>
            <a:avLst/>
            <a:gdLst>
              <a:gd name="connsiteX0" fmla="*/ 0 w 2046514"/>
              <a:gd name="connsiteY0" fmla="*/ 0 h 3675951"/>
              <a:gd name="connsiteX1" fmla="*/ 2046514 w 2046514"/>
              <a:gd name="connsiteY1" fmla="*/ 0 h 3675951"/>
              <a:gd name="connsiteX2" fmla="*/ 2046514 w 2046514"/>
              <a:gd name="connsiteY2" fmla="*/ 3675951 h 3675951"/>
              <a:gd name="connsiteX3" fmla="*/ 0 w 2046514"/>
              <a:gd name="connsiteY3" fmla="*/ 3675951 h 3675951"/>
            </a:gdLst>
            <a:ahLst/>
            <a:cxnLst>
              <a:cxn ang="0">
                <a:pos x="connsiteX0" y="connsiteY0"/>
              </a:cxn>
              <a:cxn ang="0">
                <a:pos x="connsiteX1" y="connsiteY1"/>
              </a:cxn>
              <a:cxn ang="0">
                <a:pos x="connsiteX2" y="connsiteY2"/>
              </a:cxn>
              <a:cxn ang="0">
                <a:pos x="connsiteX3" y="connsiteY3"/>
              </a:cxn>
            </a:cxnLst>
            <a:rect l="l" t="t" r="r" b="b"/>
            <a:pathLst>
              <a:path w="2046514" h="3675951">
                <a:moveTo>
                  <a:pt x="0" y="0"/>
                </a:moveTo>
                <a:lnTo>
                  <a:pt x="2046514" y="0"/>
                </a:lnTo>
                <a:lnTo>
                  <a:pt x="2046514" y="3675951"/>
                </a:lnTo>
                <a:lnTo>
                  <a:pt x="0" y="3675951"/>
                </a:lnTo>
                <a:close/>
              </a:path>
            </a:pathLst>
          </a:custGeom>
        </p:spPr>
        <p:txBody>
          <a:bodyPr wrap="square">
            <a:noAutofit/>
          </a:bodyPr>
          <a:lstStyle/>
          <a:p>
            <a:endParaRPr lang="id-ID"/>
          </a:p>
        </p:txBody>
      </p:sp>
    </p:spTree>
    <p:extLst>
      <p:ext uri="{BB962C8B-B14F-4D97-AF65-F5344CB8AC3E}">
        <p14:creationId xmlns:p14="http://schemas.microsoft.com/office/powerpoint/2010/main" val="873526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313715" y="1770743"/>
            <a:ext cx="5196114" cy="3251200"/>
          </a:xfrm>
          <a:custGeom>
            <a:avLst/>
            <a:gdLst>
              <a:gd name="connsiteX0" fmla="*/ 0 w 5196114"/>
              <a:gd name="connsiteY0" fmla="*/ 0 h 3251200"/>
              <a:gd name="connsiteX1" fmla="*/ 5196114 w 5196114"/>
              <a:gd name="connsiteY1" fmla="*/ 0 h 3251200"/>
              <a:gd name="connsiteX2" fmla="*/ 5196114 w 5196114"/>
              <a:gd name="connsiteY2" fmla="*/ 3251200 h 3251200"/>
              <a:gd name="connsiteX3" fmla="*/ 0 w 5196114"/>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5196114" h="3251200">
                <a:moveTo>
                  <a:pt x="0" y="0"/>
                </a:moveTo>
                <a:lnTo>
                  <a:pt x="5196114" y="0"/>
                </a:lnTo>
                <a:lnTo>
                  <a:pt x="5196114" y="3251200"/>
                </a:lnTo>
                <a:lnTo>
                  <a:pt x="0" y="3251200"/>
                </a:lnTo>
                <a:close/>
              </a:path>
            </a:pathLst>
          </a:custGeom>
        </p:spPr>
        <p:txBody>
          <a:bodyPr wrap="square">
            <a:noAutofit/>
          </a:bodyPr>
          <a:lstStyle/>
          <a:p>
            <a:endParaRPr lang="id-ID"/>
          </a:p>
        </p:txBody>
      </p:sp>
    </p:spTree>
    <p:extLst>
      <p:ext uri="{BB962C8B-B14F-4D97-AF65-F5344CB8AC3E}">
        <p14:creationId xmlns:p14="http://schemas.microsoft.com/office/powerpoint/2010/main" val="3291220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462903" y="1990205"/>
            <a:ext cx="4230401" cy="2698763"/>
          </a:xfrm>
          <a:custGeom>
            <a:avLst/>
            <a:gdLst>
              <a:gd name="connsiteX0" fmla="*/ 0 w 4230401"/>
              <a:gd name="connsiteY0" fmla="*/ 0 h 2698763"/>
              <a:gd name="connsiteX1" fmla="*/ 4230401 w 4230401"/>
              <a:gd name="connsiteY1" fmla="*/ 0 h 2698763"/>
              <a:gd name="connsiteX2" fmla="*/ 4230401 w 4230401"/>
              <a:gd name="connsiteY2" fmla="*/ 2698763 h 2698763"/>
              <a:gd name="connsiteX3" fmla="*/ 0 w 4230401"/>
              <a:gd name="connsiteY3" fmla="*/ 2698763 h 2698763"/>
            </a:gdLst>
            <a:ahLst/>
            <a:cxnLst>
              <a:cxn ang="0">
                <a:pos x="connsiteX0" y="connsiteY0"/>
              </a:cxn>
              <a:cxn ang="0">
                <a:pos x="connsiteX1" y="connsiteY1"/>
              </a:cxn>
              <a:cxn ang="0">
                <a:pos x="connsiteX2" y="connsiteY2"/>
              </a:cxn>
              <a:cxn ang="0">
                <a:pos x="connsiteX3" y="connsiteY3"/>
              </a:cxn>
            </a:cxnLst>
            <a:rect l="l" t="t" r="r" b="b"/>
            <a:pathLst>
              <a:path w="4230401" h="2698763">
                <a:moveTo>
                  <a:pt x="0" y="0"/>
                </a:moveTo>
                <a:lnTo>
                  <a:pt x="4230401" y="0"/>
                </a:lnTo>
                <a:lnTo>
                  <a:pt x="4230401" y="2698763"/>
                </a:lnTo>
                <a:lnTo>
                  <a:pt x="0" y="2698763"/>
                </a:lnTo>
                <a:close/>
              </a:path>
            </a:pathLst>
          </a:custGeom>
        </p:spPr>
        <p:txBody>
          <a:bodyPr wrap="square">
            <a:noAutofit/>
          </a:bodyPr>
          <a:lstStyle/>
          <a:p>
            <a:endParaRPr lang="id-ID"/>
          </a:p>
        </p:txBody>
      </p:sp>
    </p:spTree>
    <p:extLst>
      <p:ext uri="{BB962C8B-B14F-4D97-AF65-F5344CB8AC3E}">
        <p14:creationId xmlns:p14="http://schemas.microsoft.com/office/powerpoint/2010/main" val="229976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42F3E-182A-4E42-99A7-A84D607325D2}" type="datetimeFigureOut">
              <a:rPr lang="zh-CN" altLang="en-US" smtClean="0"/>
              <a:t>2020/11/13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F91D6-B666-4B05-8BB0-A162590E5748}" type="slidenum">
              <a:rPr lang="zh-CN" altLang="en-US" smtClean="0"/>
              <a:t>‹#›</a:t>
            </a:fld>
            <a:endParaRPr lang="zh-CN" altLang="en-US"/>
          </a:p>
        </p:txBody>
      </p:sp>
      <p:sp>
        <p:nvSpPr>
          <p:cNvPr id="7" name="矩形 6">
            <a:extLst>
              <a:ext uri="{FF2B5EF4-FFF2-40B4-BE49-F238E27FC236}">
                <a16:creationId xmlns:a16="http://schemas.microsoft.com/office/drawing/2014/main" id="{40ED3331-60ED-49D6-868F-9BB2144FE6CC}"/>
              </a:ext>
            </a:extLst>
          </p:cNvPr>
          <p:cNvSpPr/>
          <p:nvPr userDrawn="1"/>
        </p:nvSpPr>
        <p:spPr>
          <a:xfrm>
            <a:off x="0" y="0"/>
            <a:ext cx="12192000" cy="6858000"/>
          </a:xfrm>
          <a:prstGeom prst="rect">
            <a:avLst/>
          </a:prstGeom>
          <a:gradFill flip="none" rotWithShape="1">
            <a:gsLst>
              <a:gs pos="0">
                <a:schemeClr val="accent4">
                  <a:lumMod val="0"/>
                  <a:lumOff val="100000"/>
                  <a:alpha val="82000"/>
                </a:schemeClr>
              </a:gs>
              <a:gs pos="21000">
                <a:schemeClr val="accent4">
                  <a:lumMod val="0"/>
                  <a:lumOff val="100000"/>
                  <a:alpha val="43000"/>
                </a:schemeClr>
              </a:gs>
              <a:gs pos="100000">
                <a:schemeClr val="tx1">
                  <a:alpha val="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6702701"/>
      </p:ext>
    </p:extLst>
  </p:cSld>
  <p:clrMap bg1="lt1" tx1="dk1" bg2="lt2" tx2="dk2" accent1="accent1" accent2="accent2" accent3="accent3" accent4="accent4" accent5="accent5" accent6="accent6" hlink="hlink" folHlink="folHlink"/>
  <p:sldLayoutIdLst>
    <p:sldLayoutId id="2147483703" r:id="rId1"/>
    <p:sldLayoutId id="2147483708" r:id="rId2"/>
    <p:sldLayoutId id="2147483709" r:id="rId3"/>
    <p:sldLayoutId id="2147483710" r:id="rId4"/>
    <p:sldLayoutId id="2147483697" r:id="rId5"/>
    <p:sldLayoutId id="2147483711" r:id="rId6"/>
    <p:sldLayoutId id="2147483712" r:id="rId7"/>
    <p:sldLayoutId id="214748371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jp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hyperlink" Target="https://radimrehurek.com/gensim/models/word2vec.html" TargetMode="External"/><Relationship Id="rId3" Type="http://schemas.openxmlformats.org/officeDocument/2006/relationships/hyperlink" Target="https://blog.csdn.net/liuxuejiang158blog/article/details/31360765" TargetMode="External"/><Relationship Id="rId7" Type="http://schemas.openxmlformats.org/officeDocument/2006/relationships/hyperlink" Target="https://keras.io/api/layers/" TargetMode="External"/><Relationship Id="rId2" Type="http://schemas.openxmlformats.org/officeDocument/2006/relationships/hyperlink" Target="https://www.youtube.com/watch?v=UvsQPsrZTK4&amp;feature=youtu.be" TargetMode="External"/><Relationship Id="rId1" Type="http://schemas.openxmlformats.org/officeDocument/2006/relationships/slideLayout" Target="../slideLayouts/slideLayout8.xml"/><Relationship Id="rId6" Type="http://schemas.openxmlformats.org/officeDocument/2006/relationships/hyperlink" Target="https://scikit-learn.org/stable/modules/generated/sklearn.linear_model.LogisticRegression.html" TargetMode="External"/><Relationship Id="rId5" Type="http://schemas.openxmlformats.org/officeDocument/2006/relationships/hyperlink" Target="https://zhuanlan.zhihu.com/p/31197209" TargetMode="External"/><Relationship Id="rId4" Type="http://schemas.openxmlformats.org/officeDocument/2006/relationships/hyperlink" Target="https://stackoverflow.com/questions/62658215/convergencewarning-lbfgs-failed-to-converge-status-1-stop-total-no-of-ite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E4D0D45-6B5A-42FA-97A9-E8BDE1D3B4EE}"/>
              </a:ext>
            </a:extLst>
          </p:cNvPr>
          <p:cNvSpPr/>
          <p:nvPr/>
        </p:nvSpPr>
        <p:spPr>
          <a:xfrm>
            <a:off x="9721262" y="6135378"/>
            <a:ext cx="1827587" cy="33855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08/11/2020</a:t>
            </a:r>
            <a:endParaRPr kumimoji="0" lang="zh-CN" altLang="en-US" sz="16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26" name="矩形 25">
            <a:extLst>
              <a:ext uri="{FF2B5EF4-FFF2-40B4-BE49-F238E27FC236}">
                <a16:creationId xmlns:a16="http://schemas.microsoft.com/office/drawing/2014/main" id="{C280186A-335B-472C-B2CB-D182910B234F}"/>
              </a:ext>
            </a:extLst>
          </p:cNvPr>
          <p:cNvSpPr/>
          <p:nvPr/>
        </p:nvSpPr>
        <p:spPr>
          <a:xfrm>
            <a:off x="1129535" y="2770155"/>
            <a:ext cx="10554926" cy="9233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5400" b="0" i="0" u="none" strike="noStrike" kern="1200" cap="none" spc="-150" normalizeH="0" baseline="0" noProof="0" dirty="0">
                <a:ln>
                  <a:noFill/>
                </a:ln>
                <a:solidFill>
                  <a:srgbClr val="FFFFFF"/>
                </a:solidFill>
                <a:effectLst/>
                <a:uLnTx/>
                <a:uFillTx/>
                <a:latin typeface="思源黑体 CN Heavy" panose="020B0A00000000000000" pitchFamily="34" charset="-122"/>
                <a:ea typeface="思源黑体 CN Heavy" panose="020B0A00000000000000" pitchFamily="34" charset="-122"/>
                <a:cs typeface="+mn-cs"/>
              </a:rPr>
              <a:t>Fake Job </a:t>
            </a:r>
            <a:r>
              <a:rPr lang="en-US" altLang="zh-CN" sz="5400" spc="-150" dirty="0">
                <a:solidFill>
                  <a:srgbClr val="FFFFFF"/>
                </a:solidFill>
                <a:latin typeface="思源黑体 CN Heavy" panose="020B0A00000000000000" pitchFamily="34" charset="-122"/>
                <a:ea typeface="思源黑体 CN Heavy" panose="020B0A00000000000000" pitchFamily="34" charset="-122"/>
              </a:rPr>
              <a:t>P</a:t>
            </a:r>
            <a:r>
              <a:rPr kumimoji="0" lang="en-US" altLang="zh-CN" sz="5400" b="0" i="0" u="none" strike="noStrike" kern="1200" cap="none" spc="-150" normalizeH="0" baseline="0" noProof="0" dirty="0" err="1">
                <a:ln>
                  <a:noFill/>
                </a:ln>
                <a:solidFill>
                  <a:srgbClr val="FFFFFF"/>
                </a:solidFill>
                <a:effectLst/>
                <a:uLnTx/>
                <a:uFillTx/>
                <a:latin typeface="思源黑体 CN Heavy" panose="020B0A00000000000000" pitchFamily="34" charset="-122"/>
                <a:ea typeface="思源黑体 CN Heavy" panose="020B0A00000000000000" pitchFamily="34" charset="-122"/>
                <a:cs typeface="+mn-cs"/>
              </a:rPr>
              <a:t>rediction</a:t>
            </a:r>
            <a:r>
              <a:rPr kumimoji="0" lang="en-US" altLang="zh-CN" sz="5400" b="0" i="0" u="none" strike="noStrike" kern="1200" cap="none" spc="-150" normalizeH="0" baseline="0" noProof="0" dirty="0">
                <a:ln>
                  <a:noFill/>
                </a:ln>
                <a:solidFill>
                  <a:srgbClr val="FFFFFF"/>
                </a:solidFill>
                <a:effectLst/>
                <a:uLnTx/>
                <a:uFillTx/>
                <a:latin typeface="思源黑体 CN Heavy" panose="020B0A00000000000000" pitchFamily="34" charset="-122"/>
                <a:ea typeface="思源黑体 CN Heavy" panose="020B0A00000000000000" pitchFamily="34" charset="-122"/>
                <a:cs typeface="+mn-cs"/>
              </a:rPr>
              <a:t> </a:t>
            </a:r>
            <a:r>
              <a:rPr lang="en-US" altLang="zh-CN" sz="5400" spc="-150" dirty="0">
                <a:solidFill>
                  <a:srgbClr val="FFFFFF"/>
                </a:solidFill>
                <a:latin typeface="思源黑体 CN Heavy" panose="020B0A00000000000000" pitchFamily="34" charset="-122"/>
                <a:ea typeface="思源黑体 CN Heavy" panose="020B0A00000000000000" pitchFamily="34" charset="-122"/>
              </a:rPr>
              <a:t>M</a:t>
            </a:r>
            <a:r>
              <a:rPr kumimoji="0" lang="en-US" altLang="zh-CN" sz="5400" b="0" i="0" u="none" strike="noStrike" kern="1200" cap="none" spc="-150" normalizeH="0" baseline="0" noProof="0" dirty="0" err="1">
                <a:ln>
                  <a:noFill/>
                </a:ln>
                <a:solidFill>
                  <a:srgbClr val="FFFFFF"/>
                </a:solidFill>
                <a:effectLst/>
                <a:uLnTx/>
                <a:uFillTx/>
                <a:latin typeface="思源黑体 CN Heavy" panose="020B0A00000000000000" pitchFamily="34" charset="-122"/>
                <a:ea typeface="思源黑体 CN Heavy" panose="020B0A00000000000000" pitchFamily="34" charset="-122"/>
                <a:cs typeface="+mn-cs"/>
              </a:rPr>
              <a:t>ini</a:t>
            </a:r>
            <a:r>
              <a:rPr kumimoji="0" lang="en-US" altLang="zh-CN" sz="5400" b="0" i="0" u="none" strike="noStrike" kern="1200" cap="none" spc="-150" normalizeH="0" baseline="0" noProof="0" dirty="0">
                <a:ln>
                  <a:noFill/>
                </a:ln>
                <a:solidFill>
                  <a:srgbClr val="FFFFFF"/>
                </a:solidFill>
                <a:effectLst/>
                <a:uLnTx/>
                <a:uFillTx/>
                <a:latin typeface="思源黑体 CN Heavy" panose="020B0A00000000000000" pitchFamily="34" charset="-122"/>
                <a:ea typeface="思源黑体 CN Heavy" panose="020B0A00000000000000" pitchFamily="34" charset="-122"/>
                <a:cs typeface="+mn-cs"/>
              </a:rPr>
              <a:t> </a:t>
            </a:r>
            <a:r>
              <a:rPr lang="en-US" altLang="zh-CN" sz="5400" spc="-150" dirty="0">
                <a:solidFill>
                  <a:srgbClr val="FFFFFF"/>
                </a:solidFill>
                <a:latin typeface="思源黑体 CN Heavy" panose="020B0A00000000000000" pitchFamily="34" charset="-122"/>
                <a:ea typeface="思源黑体 CN Heavy" panose="020B0A00000000000000" pitchFamily="34" charset="-122"/>
              </a:rPr>
              <a:t>P</a:t>
            </a:r>
            <a:r>
              <a:rPr kumimoji="0" lang="en-US" altLang="zh-CN" sz="5400" b="0" i="0" u="none" strike="noStrike" kern="1200" cap="none" spc="-150" normalizeH="0" baseline="0" noProof="0" dirty="0" err="1">
                <a:ln>
                  <a:noFill/>
                </a:ln>
                <a:solidFill>
                  <a:srgbClr val="FFFFFF"/>
                </a:solidFill>
                <a:effectLst/>
                <a:uLnTx/>
                <a:uFillTx/>
                <a:latin typeface="思源黑体 CN Heavy" panose="020B0A00000000000000" pitchFamily="34" charset="-122"/>
                <a:ea typeface="思源黑体 CN Heavy" panose="020B0A00000000000000" pitchFamily="34" charset="-122"/>
                <a:cs typeface="+mn-cs"/>
              </a:rPr>
              <a:t>roject</a:t>
            </a:r>
            <a:endParaRPr kumimoji="0" lang="zh-CN" altLang="en-US" sz="5400" b="0" i="0" u="none" strike="noStrike" kern="1200" cap="none" spc="-150" normalizeH="0" baseline="0" noProof="0" dirty="0">
              <a:ln>
                <a:noFill/>
              </a:ln>
              <a:solidFill>
                <a:srgbClr val="E0B07F">
                  <a:lumMod val="100000"/>
                </a:srgbClr>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8" name="矩形 27">
            <a:extLst>
              <a:ext uri="{FF2B5EF4-FFF2-40B4-BE49-F238E27FC236}">
                <a16:creationId xmlns:a16="http://schemas.microsoft.com/office/drawing/2014/main" id="{45FE2616-DAE9-4BF0-B28E-278B57C75952}"/>
              </a:ext>
            </a:extLst>
          </p:cNvPr>
          <p:cNvSpPr/>
          <p:nvPr/>
        </p:nvSpPr>
        <p:spPr>
          <a:xfrm>
            <a:off x="4452730" y="5566504"/>
            <a:ext cx="7096119" cy="369332"/>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ea typeface="思源黑体"/>
                <a:cs typeface="+mn-cs"/>
              </a:rPr>
              <a:t>Group member: Liu </a:t>
            </a:r>
            <a:r>
              <a:rPr kumimoji="0" lang="en-US" altLang="zh-CN" sz="1800" b="0" i="0" u="none" strike="noStrike" kern="1200" cap="none" spc="0" normalizeH="0" baseline="0" noProof="0" dirty="0" err="1">
                <a:ln>
                  <a:noFill/>
                </a:ln>
                <a:solidFill>
                  <a:srgbClr val="FFFFFF"/>
                </a:solidFill>
                <a:effectLst/>
                <a:uLnTx/>
                <a:uFillTx/>
                <a:ea typeface="思源黑体"/>
                <a:cs typeface="+mn-cs"/>
              </a:rPr>
              <a:t>Jikun</a:t>
            </a:r>
            <a:r>
              <a:rPr kumimoji="0" lang="en-US" altLang="zh-CN" sz="1800" b="0" i="0" u="none" strike="noStrike" kern="1200" cap="none" spc="0" normalizeH="0" baseline="0" noProof="0" dirty="0">
                <a:ln>
                  <a:noFill/>
                </a:ln>
                <a:solidFill>
                  <a:srgbClr val="FFFFFF"/>
                </a:solidFill>
                <a:effectLst/>
                <a:uLnTx/>
                <a:uFillTx/>
                <a:ea typeface="思源黑体"/>
                <a:cs typeface="+mn-cs"/>
              </a:rPr>
              <a:t>, Dou </a:t>
            </a:r>
            <a:r>
              <a:rPr kumimoji="0" lang="en-US" altLang="zh-CN" sz="1800" b="0" i="0" u="none" strike="noStrike" kern="1200" cap="none" spc="0" normalizeH="0" baseline="0" noProof="0" dirty="0" err="1">
                <a:ln>
                  <a:noFill/>
                </a:ln>
                <a:solidFill>
                  <a:srgbClr val="FFFFFF"/>
                </a:solidFill>
                <a:effectLst/>
                <a:uLnTx/>
                <a:uFillTx/>
                <a:ea typeface="思源黑体"/>
                <a:cs typeface="+mn-cs"/>
              </a:rPr>
              <a:t>Yuxiao</a:t>
            </a:r>
            <a:r>
              <a:rPr kumimoji="0" lang="en-US" altLang="zh-CN" sz="1800" b="0" i="0" u="none" strike="noStrike" kern="1200" cap="none" spc="0" normalizeH="0" baseline="0" noProof="0" dirty="0">
                <a:ln>
                  <a:noFill/>
                </a:ln>
                <a:solidFill>
                  <a:srgbClr val="FFFFFF"/>
                </a:solidFill>
                <a:effectLst/>
                <a:uLnTx/>
                <a:uFillTx/>
                <a:ea typeface="思源黑体"/>
                <a:cs typeface="+mn-cs"/>
              </a:rPr>
              <a:t>, Lu </a:t>
            </a:r>
            <a:r>
              <a:rPr kumimoji="0" lang="en-US" altLang="zh-CN" sz="1800" b="0" i="0" u="none" strike="noStrike" kern="1200" cap="none" spc="0" normalizeH="0" baseline="0" noProof="0" dirty="0" err="1">
                <a:ln>
                  <a:noFill/>
                </a:ln>
                <a:solidFill>
                  <a:srgbClr val="FFFFFF"/>
                </a:solidFill>
                <a:effectLst/>
                <a:uLnTx/>
                <a:uFillTx/>
                <a:ea typeface="思源黑体"/>
                <a:cs typeface="+mn-cs"/>
              </a:rPr>
              <a:t>Jingjun</a:t>
            </a:r>
            <a:r>
              <a:rPr kumimoji="0" lang="en-US" altLang="zh-CN" sz="1800" b="0" i="0" u="none" strike="noStrike" kern="1200" cap="none" spc="0" normalizeH="0" baseline="0" noProof="0" dirty="0">
                <a:ln>
                  <a:noFill/>
                </a:ln>
                <a:solidFill>
                  <a:srgbClr val="FFFFFF"/>
                </a:solidFill>
                <a:effectLst/>
                <a:uLnTx/>
                <a:uFillTx/>
                <a:ea typeface="思源黑体"/>
                <a:cs typeface="+mn-cs"/>
              </a:rPr>
              <a:t>, Tang </a:t>
            </a:r>
            <a:r>
              <a:rPr kumimoji="0" lang="en-US" altLang="zh-CN" sz="1800" b="0" i="0" u="none" strike="noStrike" kern="1200" cap="none" spc="0" normalizeH="0" baseline="0" noProof="0" dirty="0" err="1">
                <a:ln>
                  <a:noFill/>
                </a:ln>
                <a:solidFill>
                  <a:srgbClr val="FFFFFF"/>
                </a:solidFill>
                <a:effectLst/>
                <a:uLnTx/>
                <a:uFillTx/>
                <a:ea typeface="思源黑体"/>
                <a:cs typeface="+mn-cs"/>
              </a:rPr>
              <a:t>Yiyao</a:t>
            </a:r>
            <a:endParaRPr kumimoji="0" lang="zh-CN" altLang="en-US" sz="1800" b="0" i="0" u="none" strike="noStrike" kern="1200" cap="none" spc="0" normalizeH="0" baseline="0" noProof="0" dirty="0">
              <a:ln>
                <a:noFill/>
              </a:ln>
              <a:solidFill>
                <a:srgbClr val="FFFFFF"/>
              </a:solidFill>
              <a:effectLst/>
              <a:uLnTx/>
              <a:uFillTx/>
              <a:ea typeface="思源黑体"/>
              <a:cs typeface="+mn-cs"/>
            </a:endParaRPr>
          </a:p>
        </p:txBody>
      </p:sp>
      <p:cxnSp>
        <p:nvCxnSpPr>
          <p:cNvPr id="25" name="直接连接符 24">
            <a:extLst>
              <a:ext uri="{FF2B5EF4-FFF2-40B4-BE49-F238E27FC236}">
                <a16:creationId xmlns:a16="http://schemas.microsoft.com/office/drawing/2014/main" id="{E485F206-66CE-4BE3-93BC-47067A12B7CE}"/>
              </a:ext>
            </a:extLst>
          </p:cNvPr>
          <p:cNvCxnSpPr>
            <a:cxnSpLocks/>
          </p:cNvCxnSpPr>
          <p:nvPr/>
        </p:nvCxnSpPr>
        <p:spPr>
          <a:xfrm flipH="1">
            <a:off x="9372952" y="2303261"/>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99ECC3F-242B-43EC-9146-7DBA230C4517}"/>
              </a:ext>
            </a:extLst>
          </p:cNvPr>
          <p:cNvCxnSpPr>
            <a:cxnSpLocks/>
          </p:cNvCxnSpPr>
          <p:nvPr/>
        </p:nvCxnSpPr>
        <p:spPr>
          <a:xfrm flipH="1">
            <a:off x="9859367" y="1015703"/>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E518352-B633-4D4E-AF88-7C676144864F}"/>
              </a:ext>
            </a:extLst>
          </p:cNvPr>
          <p:cNvCxnSpPr>
            <a:cxnSpLocks/>
          </p:cNvCxnSpPr>
          <p:nvPr/>
        </p:nvCxnSpPr>
        <p:spPr>
          <a:xfrm flipH="1">
            <a:off x="8571974" y="1871208"/>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E82BAD5-EE9F-4689-AD90-A9790967ED84}"/>
              </a:ext>
            </a:extLst>
          </p:cNvPr>
          <p:cNvCxnSpPr>
            <a:cxnSpLocks/>
          </p:cNvCxnSpPr>
          <p:nvPr/>
        </p:nvCxnSpPr>
        <p:spPr>
          <a:xfrm flipH="1">
            <a:off x="9482350" y="3693485"/>
            <a:ext cx="2066499" cy="3212500"/>
          </a:xfrm>
          <a:prstGeom prst="line">
            <a:avLst/>
          </a:prstGeom>
          <a:ln>
            <a:gradFill>
              <a:gsLst>
                <a:gs pos="885">
                  <a:schemeClr val="tx1"/>
                </a:gs>
                <a:gs pos="59000">
                  <a:schemeClr val="accent1">
                    <a:lumMod val="5000"/>
                    <a:lumOff val="95000"/>
                    <a:alpha val="10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7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7FA80210-D578-4C7C-B302-51A1710B3717}"/>
              </a:ext>
            </a:extLst>
          </p:cNvPr>
          <p:cNvGrpSpPr/>
          <p:nvPr/>
        </p:nvGrpSpPr>
        <p:grpSpPr>
          <a:xfrm rot="3511237">
            <a:off x="4720417" y="113071"/>
            <a:ext cx="2062142" cy="2173579"/>
            <a:chOff x="5152281" y="-1951031"/>
            <a:chExt cx="3142785" cy="3312620"/>
          </a:xfrm>
        </p:grpSpPr>
        <p:cxnSp>
          <p:nvCxnSpPr>
            <p:cNvPr id="46" name="直接连接符 45">
              <a:extLst>
                <a:ext uri="{FF2B5EF4-FFF2-40B4-BE49-F238E27FC236}">
                  <a16:creationId xmlns:a16="http://schemas.microsoft.com/office/drawing/2014/main" id="{528D8E61-6134-44E9-816A-F916DF558C5E}"/>
                </a:ext>
              </a:extLst>
            </p:cNvPr>
            <p:cNvCxnSpPr>
              <a:cxnSpLocks/>
            </p:cNvCxnSpPr>
            <p:nvPr/>
          </p:nvCxnSpPr>
          <p:spPr>
            <a:xfrm flipH="1">
              <a:off x="6228565" y="-1850909"/>
              <a:ext cx="2066501" cy="3212498"/>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DD17EBD-A29E-413D-83D3-FC4F88D61618}"/>
                </a:ext>
              </a:extLst>
            </p:cNvPr>
            <p:cNvCxnSpPr>
              <a:cxnSpLocks/>
            </p:cNvCxnSpPr>
            <p:nvPr/>
          </p:nvCxnSpPr>
          <p:spPr>
            <a:xfrm flipH="1">
              <a:off x="5152281" y="-1951031"/>
              <a:ext cx="2066501" cy="3212498"/>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6"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3"/>
            </p:custDataLst>
          </p:nvPr>
        </p:nvSpPr>
        <p:spPr>
          <a:xfrm>
            <a:off x="0" y="0"/>
            <a:ext cx="158750" cy="158750"/>
          </a:xfrm>
          <a:prstGeom prst="rect">
            <a:avLst/>
          </a:prstGeom>
          <a:solidFill>
            <a:schemeClr val="accent1">
              <a:lumMod val="100000"/>
            </a:schemeClr>
          </a:solidFill>
          <a:ln>
            <a:solidFill>
              <a:schemeClr val="accent1">
                <a:lumMod val="100000"/>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思源黑体" panose="020B0400000000000000" pitchFamily="34" charset="-122"/>
              <a:ea typeface="思源黑体" panose="020B0400000000000000" pitchFamily="34" charset="-122"/>
              <a:cs typeface="+mj-cs"/>
              <a:sym typeface="思源黑体" panose="020B0400000000000000" pitchFamily="34" charset="-122"/>
            </a:endParaRPr>
          </a:p>
        </p:txBody>
      </p:sp>
      <p:sp>
        <p:nvSpPr>
          <p:cNvPr id="4" name="矩形: 圆角 3">
            <a:extLst>
              <a:ext uri="{FF2B5EF4-FFF2-40B4-BE49-F238E27FC236}">
                <a16:creationId xmlns:a16="http://schemas.microsoft.com/office/drawing/2014/main" id="{62BA5E44-FF2D-49F4-903A-6DBC1ECE4A7C}"/>
              </a:ext>
            </a:extLst>
          </p:cNvPr>
          <p:cNvSpPr/>
          <p:nvPr/>
        </p:nvSpPr>
        <p:spPr>
          <a:xfrm rot="2700000">
            <a:off x="1787545" y="2752408"/>
            <a:ext cx="669314" cy="669314"/>
          </a:xfrm>
          <a:prstGeom prst="roundRect">
            <a:avLst>
              <a:gd name="adj" fmla="val 10161"/>
            </a:avLst>
          </a:prstGeom>
          <a:solidFill>
            <a:srgbClr val="E0B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91A05986-9F94-4D06-B0AB-3D00AE072AF0}"/>
              </a:ext>
            </a:extLst>
          </p:cNvPr>
          <p:cNvCxnSpPr>
            <a:cxnSpLocks/>
          </p:cNvCxnSpPr>
          <p:nvPr/>
        </p:nvCxnSpPr>
        <p:spPr>
          <a:xfrm flipH="1">
            <a:off x="1854341" y="3256905"/>
            <a:ext cx="659837" cy="594834"/>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ïŝļîḓê">
            <a:extLst>
              <a:ext uri="{FF2B5EF4-FFF2-40B4-BE49-F238E27FC236}">
                <a16:creationId xmlns:a16="http://schemas.microsoft.com/office/drawing/2014/main" id="{EEED3CA8-3031-4682-9799-AB31CF88FC44}"/>
              </a:ext>
            </a:extLst>
          </p:cNvPr>
          <p:cNvSpPr/>
          <p:nvPr/>
        </p:nvSpPr>
        <p:spPr>
          <a:xfrm>
            <a:off x="1768776" y="2754983"/>
            <a:ext cx="793430" cy="664164"/>
          </a:xfrm>
          <a:prstGeom prst="rect">
            <a:avLst/>
          </a:prstGeom>
        </p:spPr>
        <p:txBody>
          <a:bodyPr wrap="square" lIns="91440" tIns="45720" rIns="91440" bIns="45720" anchor="ctr" anchorCtr="0">
            <a:normAutofit/>
          </a:bodyPr>
          <a:lstStyle/>
          <a:p>
            <a:pPr algn="ctr"/>
            <a:r>
              <a:rPr lang="en-US" altLang="zh-CN"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01.</a:t>
            </a:r>
            <a:endParaRPr lang="zh-CN" altLang="en-US"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4" name="î$ľîḋé">
            <a:extLst>
              <a:ext uri="{FF2B5EF4-FFF2-40B4-BE49-F238E27FC236}">
                <a16:creationId xmlns:a16="http://schemas.microsoft.com/office/drawing/2014/main" id="{40501B46-5945-41A6-A68B-7F251D2C6144}"/>
              </a:ext>
            </a:extLst>
          </p:cNvPr>
          <p:cNvSpPr/>
          <p:nvPr/>
        </p:nvSpPr>
        <p:spPr bwMode="auto">
          <a:xfrm>
            <a:off x="2664914" y="2456084"/>
            <a:ext cx="3851275" cy="664164"/>
          </a:xfrm>
          <a:prstGeom prst="rect">
            <a:avLst/>
          </a:prstGeom>
          <a:noFill/>
          <a:ln w="3175">
            <a:no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1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TF: Term Frequency</a:t>
            </a:r>
          </a:p>
        </p:txBody>
      </p:sp>
      <p:sp>
        <p:nvSpPr>
          <p:cNvPr id="25" name="íṡḷídê">
            <a:extLst>
              <a:ext uri="{FF2B5EF4-FFF2-40B4-BE49-F238E27FC236}">
                <a16:creationId xmlns:a16="http://schemas.microsoft.com/office/drawing/2014/main" id="{00604EA1-CEDB-4799-9105-F3CCF42468FE}"/>
              </a:ext>
            </a:extLst>
          </p:cNvPr>
          <p:cNvSpPr/>
          <p:nvPr/>
        </p:nvSpPr>
        <p:spPr bwMode="auto">
          <a:xfrm>
            <a:off x="2664912" y="2788166"/>
            <a:ext cx="3245691" cy="1135032"/>
          </a:xfrm>
          <a:prstGeom prst="rect">
            <a:avLst/>
          </a:prstGeom>
          <a:noFill/>
          <a:ln w="3175">
            <a:no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1400" dirty="0">
                <a:solidFill>
                  <a:schemeClr val="accent6"/>
                </a:solidFill>
                <a:latin typeface="思源黑体" panose="020B0400000000000000" pitchFamily="34" charset="-122"/>
                <a:ea typeface="思源黑体" panose="020B0400000000000000" pitchFamily="34" charset="-122"/>
                <a:sym typeface="思源黑体" panose="020B0400000000000000" pitchFamily="34" charset="-122"/>
              </a:rPr>
              <a:t>How often the word appears in the text. TF(x) is just numbers of appearing divided by total word count</a:t>
            </a:r>
          </a:p>
        </p:txBody>
      </p:sp>
      <p:sp>
        <p:nvSpPr>
          <p:cNvPr id="31" name="矩形: 圆角 30">
            <a:extLst>
              <a:ext uri="{FF2B5EF4-FFF2-40B4-BE49-F238E27FC236}">
                <a16:creationId xmlns:a16="http://schemas.microsoft.com/office/drawing/2014/main" id="{B99AB66F-826A-4D1B-88DD-A825EA6A7009}"/>
              </a:ext>
            </a:extLst>
          </p:cNvPr>
          <p:cNvSpPr/>
          <p:nvPr/>
        </p:nvSpPr>
        <p:spPr>
          <a:xfrm rot="2700000">
            <a:off x="1787545" y="4148063"/>
            <a:ext cx="669314" cy="669314"/>
          </a:xfrm>
          <a:prstGeom prst="roundRect">
            <a:avLst>
              <a:gd name="adj" fmla="val 10161"/>
            </a:avLst>
          </a:prstGeom>
          <a:solidFill>
            <a:schemeClr val="accent1">
              <a:lumMod val="100000"/>
            </a:schemeClr>
          </a:solidFill>
          <a:ln>
            <a:solidFill>
              <a:schemeClr val="accent1">
                <a:lumMod val="100000"/>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B77D0585-9EC5-496C-9C25-53D3FBF4B382}"/>
              </a:ext>
            </a:extLst>
          </p:cNvPr>
          <p:cNvCxnSpPr>
            <a:cxnSpLocks/>
          </p:cNvCxnSpPr>
          <p:nvPr/>
        </p:nvCxnSpPr>
        <p:spPr>
          <a:xfrm flipH="1">
            <a:off x="1854341" y="4652560"/>
            <a:ext cx="659837" cy="594834"/>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3" name="ïŝļîḓê">
            <a:extLst>
              <a:ext uri="{FF2B5EF4-FFF2-40B4-BE49-F238E27FC236}">
                <a16:creationId xmlns:a16="http://schemas.microsoft.com/office/drawing/2014/main" id="{8DE77BA0-B285-47DE-905A-509D3AE2A52E}"/>
              </a:ext>
            </a:extLst>
          </p:cNvPr>
          <p:cNvSpPr/>
          <p:nvPr/>
        </p:nvSpPr>
        <p:spPr>
          <a:xfrm>
            <a:off x="1768691" y="4143942"/>
            <a:ext cx="793430" cy="664164"/>
          </a:xfrm>
          <a:prstGeom prst="rect">
            <a:avLst/>
          </a:prstGeom>
        </p:spPr>
        <p:txBody>
          <a:bodyPr wrap="square" lIns="91440" tIns="45720" rIns="91440" bIns="45720" anchor="ctr" anchorCtr="0">
            <a:normAutofit/>
          </a:bodyPr>
          <a:lstStyle/>
          <a:p>
            <a:pPr algn="ctr"/>
            <a:r>
              <a:rPr lang="en-US" altLang="zh-CN"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03.</a:t>
            </a:r>
            <a:endParaRPr lang="zh-CN" altLang="en-US"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4" name="î$ľîḋé">
            <a:extLst>
              <a:ext uri="{FF2B5EF4-FFF2-40B4-BE49-F238E27FC236}">
                <a16:creationId xmlns:a16="http://schemas.microsoft.com/office/drawing/2014/main" id="{EBA4462C-9081-4A0C-B26A-E3705B5C1003}"/>
              </a:ext>
            </a:extLst>
          </p:cNvPr>
          <p:cNvSpPr/>
          <p:nvPr/>
        </p:nvSpPr>
        <p:spPr bwMode="auto">
          <a:xfrm>
            <a:off x="2664914" y="3851739"/>
            <a:ext cx="3851275" cy="664164"/>
          </a:xfrm>
          <a:prstGeom prst="rect">
            <a:avLst/>
          </a:prstGeom>
          <a:noFill/>
          <a:ln w="3175">
            <a:no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1400" dirty="0">
                <a:solidFill>
                  <a:schemeClr val="accent1">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Calculate IDF Value</a:t>
            </a:r>
          </a:p>
        </p:txBody>
      </p:sp>
      <p:sp>
        <p:nvSpPr>
          <p:cNvPr id="35" name="íṡḷídê">
            <a:extLst>
              <a:ext uri="{FF2B5EF4-FFF2-40B4-BE49-F238E27FC236}">
                <a16:creationId xmlns:a16="http://schemas.microsoft.com/office/drawing/2014/main" id="{02775580-7073-47B8-920F-CEEB80C487CD}"/>
              </a:ext>
            </a:extLst>
          </p:cNvPr>
          <p:cNvSpPr/>
          <p:nvPr/>
        </p:nvSpPr>
        <p:spPr bwMode="auto">
          <a:xfrm>
            <a:off x="2664912" y="4219393"/>
            <a:ext cx="3245693" cy="1135032"/>
          </a:xfrm>
          <a:prstGeom prst="rect">
            <a:avLst/>
          </a:prstGeom>
          <a:noFill/>
          <a:ln w="3175">
            <a:noFill/>
          </a:ln>
        </p:spPr>
        <p:txBody>
          <a:bodyPr vert="horz" wrap="square" lIns="91440" tIns="45720" rIns="91440" bIns="45720" numCol="1" anchor="ctr" anchorCtr="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1400" dirty="0">
                <a:solidFill>
                  <a:schemeClr val="accent6"/>
                </a:solidFill>
                <a:latin typeface="思源黑体" panose="020B0400000000000000" pitchFamily="34" charset="-122"/>
                <a:ea typeface="思源黑体" panose="020B0400000000000000" pitchFamily="34" charset="-122"/>
                <a:sym typeface="思源黑体" panose="020B0400000000000000" pitchFamily="34" charset="-122"/>
              </a:rPr>
              <a:t>IDF(x) = log((N+1)/(N(x)+1))+1</a:t>
            </a:r>
          </a:p>
          <a:p>
            <a:pPr>
              <a:spcBef>
                <a:spcPct val="0"/>
              </a:spcBef>
            </a:pPr>
            <a:r>
              <a:rPr lang="en-US" altLang="zh-CN" sz="1400" dirty="0">
                <a:solidFill>
                  <a:schemeClr val="accent6"/>
                </a:solidFill>
                <a:latin typeface="思源黑体" panose="020B0400000000000000" pitchFamily="34" charset="-122"/>
                <a:ea typeface="思源黑体" panose="020B0400000000000000" pitchFamily="34" charset="-122"/>
                <a:sym typeface="思源黑体" panose="020B0400000000000000" pitchFamily="34" charset="-122"/>
              </a:rPr>
              <a:t>Here N is documents in the corpus.</a:t>
            </a:r>
          </a:p>
          <a:p>
            <a:pPr>
              <a:spcBef>
                <a:spcPct val="0"/>
              </a:spcBef>
            </a:pPr>
            <a:r>
              <a:rPr lang="en-US" altLang="zh-CN" sz="1400" dirty="0">
                <a:solidFill>
                  <a:schemeClr val="accent6"/>
                </a:solidFill>
                <a:latin typeface="思源黑体" panose="020B0400000000000000" pitchFamily="34" charset="-122"/>
                <a:ea typeface="思源黑体" panose="020B0400000000000000" pitchFamily="34" charset="-122"/>
                <a:sym typeface="思源黑体" panose="020B0400000000000000" pitchFamily="34" charset="-122"/>
              </a:rPr>
              <a:t>N(x) is documents where the word appears.</a:t>
            </a:r>
          </a:p>
        </p:txBody>
      </p:sp>
      <p:sp>
        <p:nvSpPr>
          <p:cNvPr id="36" name="矩形: 圆角 35">
            <a:extLst>
              <a:ext uri="{FF2B5EF4-FFF2-40B4-BE49-F238E27FC236}">
                <a16:creationId xmlns:a16="http://schemas.microsoft.com/office/drawing/2014/main" id="{5DA46A32-346D-4759-AF61-4BCDBD9B85F8}"/>
              </a:ext>
            </a:extLst>
          </p:cNvPr>
          <p:cNvSpPr/>
          <p:nvPr/>
        </p:nvSpPr>
        <p:spPr>
          <a:xfrm rot="2700000">
            <a:off x="6540539" y="2752408"/>
            <a:ext cx="669314" cy="669314"/>
          </a:xfrm>
          <a:prstGeom prst="roundRect">
            <a:avLst>
              <a:gd name="adj" fmla="val 10161"/>
            </a:avLst>
          </a:prstGeom>
          <a:solidFill>
            <a:schemeClr val="accent1">
              <a:lumMod val="100000"/>
            </a:schemeClr>
          </a:solidFill>
          <a:ln>
            <a:solidFill>
              <a:schemeClr val="accent1">
                <a:lumMod val="100000"/>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B07F"/>
              </a:solidFill>
            </a:endParaRPr>
          </a:p>
        </p:txBody>
      </p:sp>
      <p:cxnSp>
        <p:nvCxnSpPr>
          <p:cNvPr id="37" name="直接连接符 36">
            <a:extLst>
              <a:ext uri="{FF2B5EF4-FFF2-40B4-BE49-F238E27FC236}">
                <a16:creationId xmlns:a16="http://schemas.microsoft.com/office/drawing/2014/main" id="{A8AD3D63-DD73-4BD6-80B5-C665FF91B0B6}"/>
              </a:ext>
            </a:extLst>
          </p:cNvPr>
          <p:cNvCxnSpPr>
            <a:cxnSpLocks/>
          </p:cNvCxnSpPr>
          <p:nvPr/>
        </p:nvCxnSpPr>
        <p:spPr>
          <a:xfrm flipH="1">
            <a:off x="6607335" y="3256905"/>
            <a:ext cx="659837" cy="594834"/>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ïŝļîḓê">
            <a:extLst>
              <a:ext uri="{FF2B5EF4-FFF2-40B4-BE49-F238E27FC236}">
                <a16:creationId xmlns:a16="http://schemas.microsoft.com/office/drawing/2014/main" id="{47D2A067-19B8-425F-A88C-4E199A92A119}"/>
              </a:ext>
            </a:extLst>
          </p:cNvPr>
          <p:cNvSpPr/>
          <p:nvPr/>
        </p:nvSpPr>
        <p:spPr>
          <a:xfrm>
            <a:off x="6516189" y="2745500"/>
            <a:ext cx="793430" cy="664164"/>
          </a:xfrm>
          <a:prstGeom prst="rect">
            <a:avLst/>
          </a:prstGeom>
        </p:spPr>
        <p:txBody>
          <a:bodyPr wrap="square" lIns="91440" tIns="45720" rIns="91440" bIns="45720" anchor="ctr" anchorCtr="0">
            <a:normAutofit/>
          </a:bodyPr>
          <a:lstStyle/>
          <a:p>
            <a:pPr algn="ctr"/>
            <a:r>
              <a:rPr lang="en-US" altLang="zh-CN"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02.</a:t>
            </a:r>
            <a:endParaRPr lang="zh-CN" altLang="en-US"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9" name="î$ľîḋé">
            <a:extLst>
              <a:ext uri="{FF2B5EF4-FFF2-40B4-BE49-F238E27FC236}">
                <a16:creationId xmlns:a16="http://schemas.microsoft.com/office/drawing/2014/main" id="{57AFAEFF-F1DC-4D3C-89E1-1705046EEEB7}"/>
              </a:ext>
            </a:extLst>
          </p:cNvPr>
          <p:cNvSpPr/>
          <p:nvPr/>
        </p:nvSpPr>
        <p:spPr bwMode="auto">
          <a:xfrm>
            <a:off x="7417908" y="2456084"/>
            <a:ext cx="3851275" cy="664164"/>
          </a:xfrm>
          <a:prstGeom prst="rect">
            <a:avLst/>
          </a:prstGeom>
          <a:noFill/>
          <a:ln w="3175">
            <a:no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1400" dirty="0">
                <a:solidFill>
                  <a:schemeClr val="accent1">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IDF: Inverse Document Frequency</a:t>
            </a:r>
          </a:p>
        </p:txBody>
      </p:sp>
      <p:sp>
        <p:nvSpPr>
          <p:cNvPr id="40" name="íṡḷídê">
            <a:extLst>
              <a:ext uri="{FF2B5EF4-FFF2-40B4-BE49-F238E27FC236}">
                <a16:creationId xmlns:a16="http://schemas.microsoft.com/office/drawing/2014/main" id="{4712B3F5-B161-4627-905B-B74F1E8375F6}"/>
              </a:ext>
            </a:extLst>
          </p:cNvPr>
          <p:cNvSpPr/>
          <p:nvPr/>
        </p:nvSpPr>
        <p:spPr bwMode="auto">
          <a:xfrm>
            <a:off x="7417908" y="2888603"/>
            <a:ext cx="2510158" cy="736604"/>
          </a:xfrm>
          <a:prstGeom prst="rect">
            <a:avLst/>
          </a:prstGeom>
          <a:noFill/>
          <a:ln w="3175">
            <a:no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1400" dirty="0">
                <a:solidFill>
                  <a:schemeClr val="accent6"/>
                </a:solidFill>
                <a:latin typeface="思源黑体" panose="020B0400000000000000" pitchFamily="34" charset="-122"/>
                <a:ea typeface="思源黑体" panose="020B0400000000000000" pitchFamily="34" charset="-122"/>
                <a:sym typeface="思源黑体" panose="020B0400000000000000" pitchFamily="34" charset="-122"/>
              </a:rPr>
              <a:t>The inverse value of how often the word appears in all kinds of documents.</a:t>
            </a:r>
          </a:p>
        </p:txBody>
      </p:sp>
      <p:sp>
        <p:nvSpPr>
          <p:cNvPr id="41" name="矩形: 圆角 40">
            <a:extLst>
              <a:ext uri="{FF2B5EF4-FFF2-40B4-BE49-F238E27FC236}">
                <a16:creationId xmlns:a16="http://schemas.microsoft.com/office/drawing/2014/main" id="{C4FE4CCD-B451-4F3E-B7FA-B9D90609B6BE}"/>
              </a:ext>
            </a:extLst>
          </p:cNvPr>
          <p:cNvSpPr/>
          <p:nvPr/>
        </p:nvSpPr>
        <p:spPr>
          <a:xfrm rot="2700000">
            <a:off x="6540539" y="4148063"/>
            <a:ext cx="669314" cy="669314"/>
          </a:xfrm>
          <a:prstGeom prst="roundRect">
            <a:avLst>
              <a:gd name="adj" fmla="val 10161"/>
            </a:avLst>
          </a:prstGeom>
          <a:solidFill>
            <a:srgbClr val="E0B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345AABD6-D3A0-4069-947A-1A27365BE8BA}"/>
              </a:ext>
            </a:extLst>
          </p:cNvPr>
          <p:cNvCxnSpPr>
            <a:cxnSpLocks/>
          </p:cNvCxnSpPr>
          <p:nvPr/>
        </p:nvCxnSpPr>
        <p:spPr>
          <a:xfrm flipH="1">
            <a:off x="6607335" y="4652560"/>
            <a:ext cx="659837" cy="594834"/>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ïŝļîḓê">
            <a:extLst>
              <a:ext uri="{FF2B5EF4-FFF2-40B4-BE49-F238E27FC236}">
                <a16:creationId xmlns:a16="http://schemas.microsoft.com/office/drawing/2014/main" id="{18B97768-1ABE-43FA-9342-BF708410A844}"/>
              </a:ext>
            </a:extLst>
          </p:cNvPr>
          <p:cNvSpPr/>
          <p:nvPr/>
        </p:nvSpPr>
        <p:spPr>
          <a:xfrm>
            <a:off x="6521685" y="4141155"/>
            <a:ext cx="793430" cy="664164"/>
          </a:xfrm>
          <a:prstGeom prst="rect">
            <a:avLst/>
          </a:prstGeom>
        </p:spPr>
        <p:txBody>
          <a:bodyPr wrap="square" lIns="91440" tIns="45720" rIns="91440" bIns="45720" anchor="ctr" anchorCtr="0">
            <a:normAutofit/>
          </a:bodyPr>
          <a:lstStyle/>
          <a:p>
            <a:pPr algn="ctr"/>
            <a:r>
              <a:rPr lang="en-US" altLang="zh-CN"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04.</a:t>
            </a:r>
            <a:endParaRPr lang="zh-CN" altLang="en-US"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44" name="î$ľîḋé">
            <a:extLst>
              <a:ext uri="{FF2B5EF4-FFF2-40B4-BE49-F238E27FC236}">
                <a16:creationId xmlns:a16="http://schemas.microsoft.com/office/drawing/2014/main" id="{5D62BF54-98F1-423D-A9F6-B3D7AB19376D}"/>
              </a:ext>
            </a:extLst>
          </p:cNvPr>
          <p:cNvSpPr/>
          <p:nvPr/>
        </p:nvSpPr>
        <p:spPr bwMode="auto">
          <a:xfrm>
            <a:off x="7417908" y="3851739"/>
            <a:ext cx="3851275" cy="664164"/>
          </a:xfrm>
          <a:prstGeom prst="rect">
            <a:avLst/>
          </a:prstGeom>
          <a:noFill/>
          <a:ln w="3175">
            <a:no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1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Calculate TF Value</a:t>
            </a:r>
          </a:p>
        </p:txBody>
      </p:sp>
      <p:sp>
        <p:nvSpPr>
          <p:cNvPr id="45" name="íṡḷídê">
            <a:extLst>
              <a:ext uri="{FF2B5EF4-FFF2-40B4-BE49-F238E27FC236}">
                <a16:creationId xmlns:a16="http://schemas.microsoft.com/office/drawing/2014/main" id="{019428F6-A4E5-4C69-A7AE-647304917DB2}"/>
              </a:ext>
            </a:extLst>
          </p:cNvPr>
          <p:cNvSpPr/>
          <p:nvPr/>
        </p:nvSpPr>
        <p:spPr bwMode="auto">
          <a:xfrm>
            <a:off x="7417908" y="4219393"/>
            <a:ext cx="2510158" cy="664164"/>
          </a:xfrm>
          <a:prstGeom prst="rect">
            <a:avLst/>
          </a:prstGeom>
          <a:noFill/>
          <a:ln w="3175">
            <a:no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1400" dirty="0">
                <a:solidFill>
                  <a:schemeClr val="accent6"/>
                </a:solidFill>
                <a:latin typeface="思源黑体" panose="020B0400000000000000" pitchFamily="34" charset="-122"/>
                <a:ea typeface="思源黑体" panose="020B0400000000000000" pitchFamily="34" charset="-122"/>
                <a:sym typeface="思源黑体" panose="020B0400000000000000" pitchFamily="34" charset="-122"/>
              </a:rPr>
              <a:t>TF-IDF(x) = TF(x) * IDF(x)</a:t>
            </a:r>
          </a:p>
          <a:p>
            <a:pPr>
              <a:spcBef>
                <a:spcPct val="0"/>
              </a:spcBef>
            </a:pPr>
            <a:r>
              <a:rPr lang="en-US" altLang="zh-CN" sz="1400" dirty="0">
                <a:solidFill>
                  <a:schemeClr val="accent6"/>
                </a:solidFill>
                <a:latin typeface="思源黑体" panose="020B0400000000000000" pitchFamily="34" charset="-122"/>
                <a:ea typeface="思源黑体" panose="020B0400000000000000" pitchFamily="34" charset="-122"/>
                <a:sym typeface="思源黑体" panose="020B0400000000000000" pitchFamily="34" charset="-122"/>
              </a:rPr>
              <a:t>We get the TF-IDF value.</a:t>
            </a:r>
          </a:p>
        </p:txBody>
      </p:sp>
      <p:sp>
        <p:nvSpPr>
          <p:cNvPr id="50" name="išľïḋé">
            <a:extLst>
              <a:ext uri="{FF2B5EF4-FFF2-40B4-BE49-F238E27FC236}">
                <a16:creationId xmlns:a16="http://schemas.microsoft.com/office/drawing/2014/main" id="{E440133C-F6F2-4E4E-933C-53CCABC7A714}"/>
              </a:ext>
            </a:extLst>
          </p:cNvPr>
          <p:cNvSpPr txBox="1"/>
          <p:nvPr/>
        </p:nvSpPr>
        <p:spPr>
          <a:xfrm>
            <a:off x="4719183" y="940836"/>
            <a:ext cx="1751862" cy="523220"/>
          </a:xfrm>
          <a:prstGeom prst="rect">
            <a:avLst/>
          </a:prstGeom>
          <a:noFill/>
        </p:spPr>
        <p:txBody>
          <a:bodyPr wrap="square" rtlCol="0">
            <a:spAutoFit/>
          </a:bodyPr>
          <a:lstStyle/>
          <a:p>
            <a:pPr algn="ctr"/>
            <a:r>
              <a:rPr lang="en-US" altLang="zh-CN" sz="2800" b="1" dirty="0">
                <a:solidFill>
                  <a:schemeClr val="accent1"/>
                </a:solidFill>
                <a:cs typeface="+mn-ea"/>
                <a:sym typeface="+mn-lt"/>
              </a:rPr>
              <a:t>TF-IDF</a:t>
            </a:r>
            <a:endParaRPr lang="tr-TR" sz="2800" b="1" dirty="0">
              <a:solidFill>
                <a:schemeClr val="accent1"/>
              </a:solidFill>
              <a:cs typeface="+mn-ea"/>
              <a:sym typeface="+mn-lt"/>
            </a:endParaRPr>
          </a:p>
        </p:txBody>
      </p:sp>
      <p:sp>
        <p:nvSpPr>
          <p:cNvPr id="59" name="任意多边形: 形状 58">
            <a:extLst>
              <a:ext uri="{FF2B5EF4-FFF2-40B4-BE49-F238E27FC236}">
                <a16:creationId xmlns:a16="http://schemas.microsoft.com/office/drawing/2014/main" id="{9A4F2754-A2FD-47AA-8435-3D7673EF2E47}"/>
              </a:ext>
            </a:extLst>
          </p:cNvPr>
          <p:cNvSpPr/>
          <p:nvPr/>
        </p:nvSpPr>
        <p:spPr>
          <a:xfrm rot="5400000">
            <a:off x="6890790" y="834648"/>
            <a:ext cx="160138" cy="536919"/>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0E69DFF6-5BEE-49C7-93E1-C7DC1C162C92}"/>
              </a:ext>
            </a:extLst>
          </p:cNvPr>
          <p:cNvSpPr/>
          <p:nvPr/>
        </p:nvSpPr>
        <p:spPr>
          <a:xfrm rot="5400000">
            <a:off x="6374866" y="668346"/>
            <a:ext cx="160138" cy="536919"/>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9CB1955D-37BA-4430-8707-FD50392524C1}"/>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1</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sp>
        <p:nvSpPr>
          <p:cNvPr id="48" name="任意多边形: 形状 47">
            <a:extLst>
              <a:ext uri="{FF2B5EF4-FFF2-40B4-BE49-F238E27FC236}">
                <a16:creationId xmlns:a16="http://schemas.microsoft.com/office/drawing/2014/main" id="{98447E05-8134-475C-A05F-F6F75524A3E4}"/>
              </a:ext>
            </a:extLst>
          </p:cNvPr>
          <p:cNvSpPr/>
          <p:nvPr/>
        </p:nvSpPr>
        <p:spPr>
          <a:xfrm rot="3287525">
            <a:off x="414839" y="916853"/>
            <a:ext cx="113991" cy="382196"/>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9" name="文本框 48">
            <a:extLst>
              <a:ext uri="{FF2B5EF4-FFF2-40B4-BE49-F238E27FC236}">
                <a16:creationId xmlns:a16="http://schemas.microsoft.com/office/drawing/2014/main" id="{8925DAC0-AF7C-4E4B-91D5-2D53A31D931A}"/>
              </a:ext>
            </a:extLst>
          </p:cNvPr>
          <p:cNvSpPr txBox="1"/>
          <p:nvPr/>
        </p:nvSpPr>
        <p:spPr>
          <a:xfrm>
            <a:off x="1208876" y="369288"/>
            <a:ext cx="7658100" cy="461665"/>
          </a:xfrm>
          <a:prstGeom prst="rect">
            <a:avLst/>
          </a:prstGeom>
          <a:noFill/>
        </p:spPr>
        <p:txBody>
          <a:bodyPr wrap="square" rtlCol="0">
            <a:spAutoFit/>
          </a:bodyPr>
          <a:lstStyle/>
          <a:p>
            <a:r>
              <a:rPr lang="en-US" altLang="zh-CN" sz="2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TF-IDF</a:t>
            </a:r>
            <a:endParaRPr lang="zh-CN" altLang="en-US" sz="2400" dirty="0">
              <a:solidFill>
                <a:srgbClr val="E0B07F"/>
              </a:solidFill>
            </a:endParaRPr>
          </a:p>
        </p:txBody>
      </p:sp>
      <p:sp>
        <p:nvSpPr>
          <p:cNvPr id="51" name="文本框 50">
            <a:extLst>
              <a:ext uri="{FF2B5EF4-FFF2-40B4-BE49-F238E27FC236}">
                <a16:creationId xmlns:a16="http://schemas.microsoft.com/office/drawing/2014/main" id="{3F678E03-FEBF-44DA-9B64-B94155FEDF4F}"/>
              </a:ext>
            </a:extLst>
          </p:cNvPr>
          <p:cNvSpPr txBox="1"/>
          <p:nvPr/>
        </p:nvSpPr>
        <p:spPr>
          <a:xfrm>
            <a:off x="1208876" y="797317"/>
            <a:ext cx="7658100" cy="307777"/>
          </a:xfrm>
          <a:prstGeom prst="rect">
            <a:avLst/>
          </a:prstGeom>
          <a:noFill/>
        </p:spPr>
        <p:txBody>
          <a:bodyPr wrap="square" rtlCol="0">
            <a:spAutoFit/>
          </a:bodyPr>
          <a:lstStyle/>
          <a:p>
            <a:r>
              <a:rPr lang="en-US" altLang="zh-CN" sz="1400" dirty="0">
                <a:solidFill>
                  <a:schemeClr val="bg2"/>
                </a:solidFill>
                <a:latin typeface="思源黑体" panose="020B0400000000000000" pitchFamily="34" charset="-122"/>
                <a:ea typeface="思源黑体" panose="020B0400000000000000" pitchFamily="34" charset="-122"/>
                <a:sym typeface="思源黑体" panose="020B0400000000000000" pitchFamily="34" charset="-122"/>
              </a:rPr>
              <a:t>Explanation of the formula.</a:t>
            </a:r>
            <a:endParaRPr lang="zh-CN" altLang="en-US" sz="1400" dirty="0">
              <a:solidFill>
                <a:schemeClr val="bg2"/>
              </a:solidFill>
            </a:endParaRPr>
          </a:p>
        </p:txBody>
      </p:sp>
      <p:cxnSp>
        <p:nvCxnSpPr>
          <p:cNvPr id="52" name="直接连接符 51">
            <a:extLst>
              <a:ext uri="{FF2B5EF4-FFF2-40B4-BE49-F238E27FC236}">
                <a16:creationId xmlns:a16="http://schemas.microsoft.com/office/drawing/2014/main" id="{BD42A73F-E7AF-4067-A130-AD6F8C800426}"/>
              </a:ext>
            </a:extLst>
          </p:cNvPr>
          <p:cNvCxnSpPr>
            <a:cxnSpLocks/>
          </p:cNvCxnSpPr>
          <p:nvPr/>
        </p:nvCxnSpPr>
        <p:spPr>
          <a:xfrm rot="1279383" flipH="1">
            <a:off x="637203" y="306763"/>
            <a:ext cx="737188" cy="1146003"/>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3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41FF618F-3A96-4B97-BF02-23F7E15C6967}"/>
              </a:ext>
            </a:extLst>
          </p:cNvPr>
          <p:cNvGrpSpPr/>
          <p:nvPr/>
        </p:nvGrpSpPr>
        <p:grpSpPr>
          <a:xfrm>
            <a:off x="1208876" y="369288"/>
            <a:ext cx="7658100" cy="735806"/>
            <a:chOff x="1208876" y="369288"/>
            <a:chExt cx="7658100" cy="735806"/>
          </a:xfrm>
        </p:grpSpPr>
        <p:sp>
          <p:nvSpPr>
            <p:cNvPr id="24" name="文本框 23">
              <a:extLst>
                <a:ext uri="{FF2B5EF4-FFF2-40B4-BE49-F238E27FC236}">
                  <a16:creationId xmlns:a16="http://schemas.microsoft.com/office/drawing/2014/main" id="{87C2F0B2-819E-457C-A9F6-22F45C1AAD8A}"/>
                </a:ext>
              </a:extLst>
            </p:cNvPr>
            <p:cNvSpPr txBox="1"/>
            <p:nvPr/>
          </p:nvSpPr>
          <p:spPr>
            <a:xfrm>
              <a:off x="1208876" y="369288"/>
              <a:ext cx="7658100" cy="461665"/>
            </a:xfrm>
            <a:prstGeom prst="rect">
              <a:avLst/>
            </a:prstGeom>
            <a:noFill/>
          </p:spPr>
          <p:txBody>
            <a:bodyPr wrap="square" rtlCol="0">
              <a:spAutoFit/>
            </a:bodyPr>
            <a:lstStyle/>
            <a:p>
              <a:r>
                <a:rPr lang="en-US" altLang="zh-CN" sz="2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TF-IDF</a:t>
              </a:r>
              <a:endParaRPr lang="zh-CN" altLang="en-US" sz="2400" dirty="0">
                <a:solidFill>
                  <a:srgbClr val="E0B07F"/>
                </a:solidFill>
              </a:endParaRPr>
            </a:p>
          </p:txBody>
        </p:sp>
        <p:sp>
          <p:nvSpPr>
            <p:cNvPr id="25" name="文本框 24">
              <a:extLst>
                <a:ext uri="{FF2B5EF4-FFF2-40B4-BE49-F238E27FC236}">
                  <a16:creationId xmlns:a16="http://schemas.microsoft.com/office/drawing/2014/main" id="{8FAF142A-0139-47E6-A08D-F1AF17753AEF}"/>
                </a:ext>
              </a:extLst>
            </p:cNvPr>
            <p:cNvSpPr txBox="1"/>
            <p:nvPr/>
          </p:nvSpPr>
          <p:spPr>
            <a:xfrm>
              <a:off x="1208876" y="797317"/>
              <a:ext cx="7658100" cy="307777"/>
            </a:xfrm>
            <a:prstGeom prst="rect">
              <a:avLst/>
            </a:prstGeom>
            <a:noFill/>
          </p:spPr>
          <p:txBody>
            <a:bodyPr wrap="square" rtlCol="0">
              <a:spAutoFit/>
            </a:bodyPr>
            <a:lstStyle/>
            <a:p>
              <a:r>
                <a:rPr lang="en-US" altLang="zh-CN" sz="1400" dirty="0">
                  <a:solidFill>
                    <a:schemeClr val="bg2"/>
                  </a:solidFill>
                  <a:latin typeface="思源黑体" panose="020B0400000000000000" pitchFamily="34" charset="-122"/>
                  <a:ea typeface="思源黑体" panose="020B0400000000000000" pitchFamily="34" charset="-122"/>
                  <a:sym typeface="思源黑体" panose="020B0400000000000000" pitchFamily="34" charset="-122"/>
                </a:rPr>
                <a:t>Explanation of the formula.</a:t>
              </a:r>
              <a:endParaRPr lang="zh-CN" altLang="en-US" sz="1400" dirty="0">
                <a:solidFill>
                  <a:schemeClr val="bg2"/>
                </a:solidFill>
              </a:endParaRPr>
            </a:p>
          </p:txBody>
        </p:sp>
      </p:grpSp>
      <p:grpSp>
        <p:nvGrpSpPr>
          <p:cNvPr id="26" name="组合 25">
            <a:extLst>
              <a:ext uri="{FF2B5EF4-FFF2-40B4-BE49-F238E27FC236}">
                <a16:creationId xmlns:a16="http://schemas.microsoft.com/office/drawing/2014/main" id="{F2C34DE5-2AD9-402F-A76D-34ADE36D9C77}"/>
              </a:ext>
            </a:extLst>
          </p:cNvPr>
          <p:cNvGrpSpPr/>
          <p:nvPr/>
        </p:nvGrpSpPr>
        <p:grpSpPr>
          <a:xfrm>
            <a:off x="533372" y="153800"/>
            <a:ext cx="840025" cy="1304244"/>
            <a:chOff x="533372" y="153800"/>
            <a:chExt cx="840025" cy="1304244"/>
          </a:xfrm>
        </p:grpSpPr>
        <p:sp>
          <p:nvSpPr>
            <p:cNvPr id="27" name="文本框 26">
              <a:extLst>
                <a:ext uri="{FF2B5EF4-FFF2-40B4-BE49-F238E27FC236}">
                  <a16:creationId xmlns:a16="http://schemas.microsoft.com/office/drawing/2014/main" id="{C1FA28A9-C6D3-4F09-B1B1-A881B755299E}"/>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1</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28" name="组合 27">
              <a:extLst>
                <a:ext uri="{FF2B5EF4-FFF2-40B4-BE49-F238E27FC236}">
                  <a16:creationId xmlns:a16="http://schemas.microsoft.com/office/drawing/2014/main" id="{E9D78616-EF37-4EA7-A9DC-DB577227DAC5}"/>
                </a:ext>
              </a:extLst>
            </p:cNvPr>
            <p:cNvGrpSpPr/>
            <p:nvPr/>
          </p:nvGrpSpPr>
          <p:grpSpPr>
            <a:xfrm rot="1279383">
              <a:off x="533372" y="287216"/>
              <a:ext cx="840025" cy="1170828"/>
              <a:chOff x="5326021" y="1421983"/>
              <a:chExt cx="2354777" cy="3282089"/>
            </a:xfrm>
          </p:grpSpPr>
          <p:cxnSp>
            <p:nvCxnSpPr>
              <p:cNvPr id="29" name="直接连接符 28">
                <a:extLst>
                  <a:ext uri="{FF2B5EF4-FFF2-40B4-BE49-F238E27FC236}">
                    <a16:creationId xmlns:a16="http://schemas.microsoft.com/office/drawing/2014/main" id="{174ADEB6-187F-4B85-A38F-E83D55A63E4B}"/>
                  </a:ext>
                </a:extLst>
              </p:cNvPr>
              <p:cNvCxnSpPr>
                <a:cxnSpLocks/>
              </p:cNvCxnSpPr>
              <p:nvPr/>
            </p:nvCxnSpPr>
            <p:spPr>
              <a:xfrm flipH="1">
                <a:off x="5614296" y="1421983"/>
                <a:ext cx="2066502" cy="3212499"/>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19BF135D-9DE1-4EAF-B3AB-C952D139A0E2}"/>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pic>
        <p:nvPicPr>
          <p:cNvPr id="4" name="图片 3" descr="文本, 信件&#10;&#10;描述已自动生成">
            <a:extLst>
              <a:ext uri="{FF2B5EF4-FFF2-40B4-BE49-F238E27FC236}">
                <a16:creationId xmlns:a16="http://schemas.microsoft.com/office/drawing/2014/main" id="{A5B6E72B-4743-4FD2-8191-8C0BB31F4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489" y="1586180"/>
            <a:ext cx="7756625" cy="1903554"/>
          </a:xfrm>
          <a:prstGeom prst="rect">
            <a:avLst/>
          </a:prstGeom>
        </p:spPr>
      </p:pic>
      <p:pic>
        <p:nvPicPr>
          <p:cNvPr id="9" name="图片 8" descr="文本, 应用程序&#10;&#10;描述已自动生成">
            <a:extLst>
              <a:ext uri="{FF2B5EF4-FFF2-40B4-BE49-F238E27FC236}">
                <a16:creationId xmlns:a16="http://schemas.microsoft.com/office/drawing/2014/main" id="{3D47BB81-0B92-452A-A2A9-A8EDF471B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794" y="4068791"/>
            <a:ext cx="8736014" cy="2209858"/>
          </a:xfrm>
          <a:prstGeom prst="rect">
            <a:avLst/>
          </a:prstGeom>
        </p:spPr>
      </p:pic>
    </p:spTree>
    <p:extLst>
      <p:ext uri="{BB962C8B-B14F-4D97-AF65-F5344CB8AC3E}">
        <p14:creationId xmlns:p14="http://schemas.microsoft.com/office/powerpoint/2010/main" val="279068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821279-274E-4067-8838-713F00ECB601}"/>
              </a:ext>
            </a:extLst>
          </p:cNvPr>
          <p:cNvSpPr/>
          <p:nvPr/>
        </p:nvSpPr>
        <p:spPr>
          <a:xfrm>
            <a:off x="839788" y="1926963"/>
            <a:ext cx="4767262"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矩形 5">
            <a:extLst>
              <a:ext uri="{FF2B5EF4-FFF2-40B4-BE49-F238E27FC236}">
                <a16:creationId xmlns:a16="http://schemas.microsoft.com/office/drawing/2014/main" id="{5C3F0DD0-A7E2-4A6A-B499-25719301D2F4}"/>
              </a:ext>
            </a:extLst>
          </p:cNvPr>
          <p:cNvSpPr/>
          <p:nvPr/>
        </p:nvSpPr>
        <p:spPr>
          <a:xfrm>
            <a:off x="6096000" y="1916278"/>
            <a:ext cx="4767262" cy="91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272" name="矩形 8">
            <a:extLst>
              <a:ext uri="{FF2B5EF4-FFF2-40B4-BE49-F238E27FC236}">
                <a16:creationId xmlns:a16="http://schemas.microsoft.com/office/drawing/2014/main" id="{55716311-E699-499B-9109-854B255E7C5A}"/>
              </a:ext>
            </a:extLst>
          </p:cNvPr>
          <p:cNvSpPr>
            <a:spLocks noChangeArrowheads="1"/>
          </p:cNvSpPr>
          <p:nvPr/>
        </p:nvSpPr>
        <p:spPr bwMode="auto">
          <a:xfrm>
            <a:off x="1206500" y="1619250"/>
            <a:ext cx="403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273" name="矩形 9">
            <a:extLst>
              <a:ext uri="{FF2B5EF4-FFF2-40B4-BE49-F238E27FC236}">
                <a16:creationId xmlns:a16="http://schemas.microsoft.com/office/drawing/2014/main" id="{FDC7BAF3-1D00-47B9-A5CF-F0F3A8046FE9}"/>
              </a:ext>
            </a:extLst>
          </p:cNvPr>
          <p:cNvSpPr>
            <a:spLocks noChangeArrowheads="1"/>
          </p:cNvSpPr>
          <p:nvPr/>
        </p:nvSpPr>
        <p:spPr bwMode="auto">
          <a:xfrm>
            <a:off x="6462712" y="2136940"/>
            <a:ext cx="3836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1400" dirty="0">
                <a:latin typeface="思源黑体" panose="020B0400000000000000" pitchFamily="34" charset="-122"/>
                <a:ea typeface="思源黑体" panose="020B0400000000000000" pitchFamily="34" charset="-122"/>
                <a:sym typeface="思源黑体" panose="020B0400000000000000" pitchFamily="34" charset="-122"/>
              </a:rPr>
              <a:t>Fill “” into NA cell in order to extract some features.</a:t>
            </a:r>
            <a:endParaRPr lang="zh-CN" altLang="en-US" sz="1400" dirty="0">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9" name="组合 18">
            <a:extLst>
              <a:ext uri="{FF2B5EF4-FFF2-40B4-BE49-F238E27FC236}">
                <a16:creationId xmlns:a16="http://schemas.microsoft.com/office/drawing/2014/main" id="{2DB69F2F-468D-46DA-A379-D09264C6ADE5}"/>
              </a:ext>
            </a:extLst>
          </p:cNvPr>
          <p:cNvGrpSpPr/>
          <p:nvPr/>
        </p:nvGrpSpPr>
        <p:grpSpPr>
          <a:xfrm>
            <a:off x="1208876" y="369288"/>
            <a:ext cx="7658100" cy="735806"/>
            <a:chOff x="1208876" y="369288"/>
            <a:chExt cx="7658100" cy="735806"/>
          </a:xfrm>
        </p:grpSpPr>
        <p:sp>
          <p:nvSpPr>
            <p:cNvPr id="20" name="文本框 19">
              <a:extLst>
                <a:ext uri="{FF2B5EF4-FFF2-40B4-BE49-F238E27FC236}">
                  <a16:creationId xmlns:a16="http://schemas.microsoft.com/office/drawing/2014/main" id="{42E04D5E-FFBE-4FDE-90B3-64C966AA3FCA}"/>
                </a:ext>
              </a:extLst>
            </p:cNvPr>
            <p:cNvSpPr txBox="1"/>
            <p:nvPr/>
          </p:nvSpPr>
          <p:spPr>
            <a:xfrm>
              <a:off x="1208876" y="369288"/>
              <a:ext cx="7658100" cy="461665"/>
            </a:xfrm>
            <a:prstGeom prst="rect">
              <a:avLst/>
            </a:prstGeom>
            <a:noFill/>
          </p:spPr>
          <p:txBody>
            <a:bodyPr wrap="square" rtlCol="0">
              <a:spAutoFit/>
            </a:bodyPr>
            <a:lstStyle/>
            <a:p>
              <a:r>
                <a:rPr lang="en-US" altLang="zh-CN" sz="2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Select Columns</a:t>
              </a:r>
              <a:endParaRPr lang="zh-CN" altLang="en-US" sz="2400" dirty="0">
                <a:solidFill>
                  <a:srgbClr val="E0B07F"/>
                </a:solidFill>
              </a:endParaRPr>
            </a:p>
          </p:txBody>
        </p:sp>
        <p:sp>
          <p:nvSpPr>
            <p:cNvPr id="21" name="文本框 20">
              <a:extLst>
                <a:ext uri="{FF2B5EF4-FFF2-40B4-BE49-F238E27FC236}">
                  <a16:creationId xmlns:a16="http://schemas.microsoft.com/office/drawing/2014/main" id="{D9F71279-4808-4F83-826B-FAA9CF4DE598}"/>
                </a:ext>
              </a:extLst>
            </p:cNvPr>
            <p:cNvSpPr txBox="1"/>
            <p:nvPr/>
          </p:nvSpPr>
          <p:spPr>
            <a:xfrm>
              <a:off x="1208876" y="797317"/>
              <a:ext cx="7658100" cy="307777"/>
            </a:xfrm>
            <a:prstGeom prst="rect">
              <a:avLst/>
            </a:prstGeom>
            <a:noFill/>
          </p:spPr>
          <p:txBody>
            <a:bodyPr wrap="square" rtlCol="0">
              <a:spAutoFit/>
            </a:bodyPr>
            <a:lstStyle/>
            <a:p>
              <a:r>
                <a:rPr lang="en-US" altLang="zh-CN" sz="1400" dirty="0">
                  <a:solidFill>
                    <a:schemeClr val="bg2"/>
                  </a:solidFill>
                  <a:latin typeface="思源黑体" panose="020B0400000000000000" pitchFamily="34" charset="-122"/>
                  <a:ea typeface="思源黑体" panose="020B0400000000000000" pitchFamily="34" charset="-122"/>
                  <a:sym typeface="思源黑体" panose="020B0400000000000000" pitchFamily="34" charset="-122"/>
                </a:rPr>
                <a:t>Choose useful columns which have features.</a:t>
              </a:r>
              <a:endParaRPr lang="zh-CN" altLang="en-US" sz="1400" dirty="0">
                <a:solidFill>
                  <a:schemeClr val="bg2"/>
                </a:solidFill>
              </a:endParaRPr>
            </a:p>
          </p:txBody>
        </p:sp>
      </p:grpSp>
      <p:grpSp>
        <p:nvGrpSpPr>
          <p:cNvPr id="22" name="组合 21">
            <a:extLst>
              <a:ext uri="{FF2B5EF4-FFF2-40B4-BE49-F238E27FC236}">
                <a16:creationId xmlns:a16="http://schemas.microsoft.com/office/drawing/2014/main" id="{C72475D7-5A89-4F63-8ACA-ABAC5D1CC21B}"/>
              </a:ext>
            </a:extLst>
          </p:cNvPr>
          <p:cNvGrpSpPr/>
          <p:nvPr/>
        </p:nvGrpSpPr>
        <p:grpSpPr>
          <a:xfrm>
            <a:off x="538226" y="153800"/>
            <a:ext cx="811275" cy="1299746"/>
            <a:chOff x="538226" y="153800"/>
            <a:chExt cx="811275" cy="1299746"/>
          </a:xfrm>
        </p:grpSpPr>
        <p:sp>
          <p:nvSpPr>
            <p:cNvPr id="23" name="文本框 22">
              <a:extLst>
                <a:ext uri="{FF2B5EF4-FFF2-40B4-BE49-F238E27FC236}">
                  <a16:creationId xmlns:a16="http://schemas.microsoft.com/office/drawing/2014/main" id="{A50BFC67-3CA1-4CC4-B03C-48353C18B4C1}"/>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2</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24" name="组合 23">
              <a:extLst>
                <a:ext uri="{FF2B5EF4-FFF2-40B4-BE49-F238E27FC236}">
                  <a16:creationId xmlns:a16="http://schemas.microsoft.com/office/drawing/2014/main" id="{167DDDD2-AC1B-4E36-AEE1-AB70FAE3D46F}"/>
                </a:ext>
              </a:extLst>
            </p:cNvPr>
            <p:cNvGrpSpPr/>
            <p:nvPr/>
          </p:nvGrpSpPr>
          <p:grpSpPr>
            <a:xfrm rot="1279383">
              <a:off x="538418" y="260428"/>
              <a:ext cx="811083" cy="1193118"/>
              <a:chOff x="5326021" y="1359499"/>
              <a:chExt cx="2273644" cy="3344573"/>
            </a:xfrm>
          </p:grpSpPr>
          <p:cxnSp>
            <p:nvCxnSpPr>
              <p:cNvPr id="25" name="直接连接符 24">
                <a:extLst>
                  <a:ext uri="{FF2B5EF4-FFF2-40B4-BE49-F238E27FC236}">
                    <a16:creationId xmlns:a16="http://schemas.microsoft.com/office/drawing/2014/main" id="{90EFA0FB-82CB-43EA-B17F-D551DAD0B00A}"/>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6" name="任意多边形: 形状 25">
                <a:extLst>
                  <a:ext uri="{FF2B5EF4-FFF2-40B4-BE49-F238E27FC236}">
                    <a16:creationId xmlns:a16="http://schemas.microsoft.com/office/drawing/2014/main" id="{FCEB9E32-0769-45EA-871D-C563046B29E1}"/>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7" name="矩形 9">
            <a:extLst>
              <a:ext uri="{FF2B5EF4-FFF2-40B4-BE49-F238E27FC236}">
                <a16:creationId xmlns:a16="http://schemas.microsoft.com/office/drawing/2014/main" id="{92E76D9D-5457-4D20-B75D-BB41B1D0D16E}"/>
              </a:ext>
            </a:extLst>
          </p:cNvPr>
          <p:cNvSpPr>
            <a:spLocks noChangeArrowheads="1"/>
          </p:cNvSpPr>
          <p:nvPr/>
        </p:nvSpPr>
        <p:spPr bwMode="auto">
          <a:xfrm>
            <a:off x="1206500" y="2130163"/>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1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Choose columns like title, </a:t>
            </a:r>
            <a:r>
              <a:rPr lang="en-US" altLang="zh-CN" sz="1400" dirty="0" err="1">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company_profile</a:t>
            </a:r>
            <a:r>
              <a:rPr lang="en-US" altLang="zh-CN" sz="1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 description, etc.</a:t>
            </a:r>
            <a:endParaRPr lang="zh-CN" altLang="en-US" sz="1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4" name="图片 3">
            <a:extLst>
              <a:ext uri="{FF2B5EF4-FFF2-40B4-BE49-F238E27FC236}">
                <a16:creationId xmlns:a16="http://schemas.microsoft.com/office/drawing/2014/main" id="{A30F0602-5745-4489-AD71-2F26DEA4BB63}"/>
              </a:ext>
            </a:extLst>
          </p:cNvPr>
          <p:cNvPicPr>
            <a:picLocks noChangeAspect="1"/>
          </p:cNvPicPr>
          <p:nvPr/>
        </p:nvPicPr>
        <p:blipFill>
          <a:blip r:embed="rId3"/>
          <a:stretch>
            <a:fillRect/>
          </a:stretch>
        </p:blipFill>
        <p:spPr>
          <a:xfrm>
            <a:off x="2779289" y="3641862"/>
            <a:ext cx="6633421" cy="2292351"/>
          </a:xfrm>
          <a:prstGeom prst="rect">
            <a:avLst/>
          </a:prstGeom>
        </p:spPr>
      </p:pic>
    </p:spTree>
    <p:extLst>
      <p:ext uri="{BB962C8B-B14F-4D97-AF65-F5344CB8AC3E}">
        <p14:creationId xmlns:p14="http://schemas.microsoft.com/office/powerpoint/2010/main" val="633870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矩形 8">
            <a:extLst>
              <a:ext uri="{FF2B5EF4-FFF2-40B4-BE49-F238E27FC236}">
                <a16:creationId xmlns:a16="http://schemas.microsoft.com/office/drawing/2014/main" id="{55716311-E699-499B-9109-854B255E7C5A}"/>
              </a:ext>
            </a:extLst>
          </p:cNvPr>
          <p:cNvSpPr>
            <a:spLocks noChangeArrowheads="1"/>
          </p:cNvSpPr>
          <p:nvPr/>
        </p:nvSpPr>
        <p:spPr bwMode="auto">
          <a:xfrm>
            <a:off x="1206500" y="1619250"/>
            <a:ext cx="403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9" name="组合 18">
            <a:extLst>
              <a:ext uri="{FF2B5EF4-FFF2-40B4-BE49-F238E27FC236}">
                <a16:creationId xmlns:a16="http://schemas.microsoft.com/office/drawing/2014/main" id="{2DB69F2F-468D-46DA-A379-D09264C6ADE5}"/>
              </a:ext>
            </a:extLst>
          </p:cNvPr>
          <p:cNvGrpSpPr/>
          <p:nvPr/>
        </p:nvGrpSpPr>
        <p:grpSpPr>
          <a:xfrm>
            <a:off x="1208876" y="369288"/>
            <a:ext cx="7658100" cy="735806"/>
            <a:chOff x="1208876" y="369288"/>
            <a:chExt cx="7658100" cy="735806"/>
          </a:xfrm>
        </p:grpSpPr>
        <p:sp>
          <p:nvSpPr>
            <p:cNvPr id="20" name="文本框 19">
              <a:extLst>
                <a:ext uri="{FF2B5EF4-FFF2-40B4-BE49-F238E27FC236}">
                  <a16:creationId xmlns:a16="http://schemas.microsoft.com/office/drawing/2014/main" id="{42E04D5E-FFBE-4FDE-90B3-64C966AA3FCA}"/>
                </a:ext>
              </a:extLst>
            </p:cNvPr>
            <p:cNvSpPr txBox="1"/>
            <p:nvPr/>
          </p:nvSpPr>
          <p:spPr>
            <a:xfrm>
              <a:off x="1208876" y="369288"/>
              <a:ext cx="7658100" cy="461665"/>
            </a:xfrm>
            <a:prstGeom prst="rect">
              <a:avLst/>
            </a:prstGeom>
            <a:noFill/>
          </p:spPr>
          <p:txBody>
            <a:bodyPr wrap="square" rtlCol="0">
              <a:spAutoFit/>
            </a:bodyPr>
            <a:lstStyle/>
            <a:p>
              <a:r>
                <a:rPr lang="en-US" altLang="zh-CN" sz="2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Create Features</a:t>
              </a:r>
              <a:endParaRPr lang="zh-CN" altLang="en-US" sz="2400" dirty="0">
                <a:solidFill>
                  <a:srgbClr val="E0B07F"/>
                </a:solidFill>
              </a:endParaRPr>
            </a:p>
          </p:txBody>
        </p:sp>
        <p:sp>
          <p:nvSpPr>
            <p:cNvPr id="21" name="文本框 20">
              <a:extLst>
                <a:ext uri="{FF2B5EF4-FFF2-40B4-BE49-F238E27FC236}">
                  <a16:creationId xmlns:a16="http://schemas.microsoft.com/office/drawing/2014/main" id="{D9F71279-4808-4F83-826B-FAA9CF4DE598}"/>
                </a:ext>
              </a:extLst>
            </p:cNvPr>
            <p:cNvSpPr txBox="1"/>
            <p:nvPr/>
          </p:nvSpPr>
          <p:spPr>
            <a:xfrm>
              <a:off x="1208876" y="797317"/>
              <a:ext cx="7658100" cy="307777"/>
            </a:xfrm>
            <a:prstGeom prst="rect">
              <a:avLst/>
            </a:prstGeom>
            <a:noFill/>
          </p:spPr>
          <p:txBody>
            <a:bodyPr wrap="square" rtlCol="0">
              <a:spAutoFit/>
            </a:bodyPr>
            <a:lstStyle/>
            <a:p>
              <a:r>
                <a:rPr lang="en-US" altLang="zh-CN" sz="1400" dirty="0">
                  <a:solidFill>
                    <a:schemeClr val="bg2"/>
                  </a:solidFill>
                  <a:latin typeface="思源黑体" panose="020B0400000000000000" pitchFamily="34" charset="-122"/>
                  <a:ea typeface="思源黑体" panose="020B0400000000000000" pitchFamily="34" charset="-122"/>
                  <a:sym typeface="思源黑体" panose="020B0400000000000000" pitchFamily="34" charset="-122"/>
                </a:rPr>
                <a:t>Create columns which have features.</a:t>
              </a:r>
              <a:endParaRPr lang="zh-CN" altLang="en-US" sz="1400" dirty="0">
                <a:solidFill>
                  <a:schemeClr val="bg2"/>
                </a:solidFill>
              </a:endParaRPr>
            </a:p>
          </p:txBody>
        </p:sp>
      </p:grpSp>
      <p:grpSp>
        <p:nvGrpSpPr>
          <p:cNvPr id="22" name="组合 21">
            <a:extLst>
              <a:ext uri="{FF2B5EF4-FFF2-40B4-BE49-F238E27FC236}">
                <a16:creationId xmlns:a16="http://schemas.microsoft.com/office/drawing/2014/main" id="{C72475D7-5A89-4F63-8ACA-ABAC5D1CC21B}"/>
              </a:ext>
            </a:extLst>
          </p:cNvPr>
          <p:cNvGrpSpPr/>
          <p:nvPr/>
        </p:nvGrpSpPr>
        <p:grpSpPr>
          <a:xfrm>
            <a:off x="538226" y="153800"/>
            <a:ext cx="811275" cy="1299746"/>
            <a:chOff x="538226" y="153800"/>
            <a:chExt cx="811275" cy="1299746"/>
          </a:xfrm>
        </p:grpSpPr>
        <p:sp>
          <p:nvSpPr>
            <p:cNvPr id="23" name="文本框 22">
              <a:extLst>
                <a:ext uri="{FF2B5EF4-FFF2-40B4-BE49-F238E27FC236}">
                  <a16:creationId xmlns:a16="http://schemas.microsoft.com/office/drawing/2014/main" id="{A50BFC67-3CA1-4CC4-B03C-48353C18B4C1}"/>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3</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24" name="组合 23">
              <a:extLst>
                <a:ext uri="{FF2B5EF4-FFF2-40B4-BE49-F238E27FC236}">
                  <a16:creationId xmlns:a16="http://schemas.microsoft.com/office/drawing/2014/main" id="{167DDDD2-AC1B-4E36-AEE1-AB70FAE3D46F}"/>
                </a:ext>
              </a:extLst>
            </p:cNvPr>
            <p:cNvGrpSpPr/>
            <p:nvPr/>
          </p:nvGrpSpPr>
          <p:grpSpPr>
            <a:xfrm rot="1279383">
              <a:off x="538418" y="260428"/>
              <a:ext cx="811083" cy="1193118"/>
              <a:chOff x="5326021" y="1359499"/>
              <a:chExt cx="2273644" cy="3344573"/>
            </a:xfrm>
          </p:grpSpPr>
          <p:cxnSp>
            <p:nvCxnSpPr>
              <p:cNvPr id="25" name="直接连接符 24">
                <a:extLst>
                  <a:ext uri="{FF2B5EF4-FFF2-40B4-BE49-F238E27FC236}">
                    <a16:creationId xmlns:a16="http://schemas.microsoft.com/office/drawing/2014/main" id="{90EFA0FB-82CB-43EA-B17F-D551DAD0B00A}"/>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6" name="任意多边形: 形状 25">
                <a:extLst>
                  <a:ext uri="{FF2B5EF4-FFF2-40B4-BE49-F238E27FC236}">
                    <a16:creationId xmlns:a16="http://schemas.microsoft.com/office/drawing/2014/main" id="{FCEB9E32-0769-45EA-871D-C563046B29E1}"/>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pic>
        <p:nvPicPr>
          <p:cNvPr id="2" name="图片 1">
            <a:extLst>
              <a:ext uri="{FF2B5EF4-FFF2-40B4-BE49-F238E27FC236}">
                <a16:creationId xmlns:a16="http://schemas.microsoft.com/office/drawing/2014/main" id="{82A86806-70A4-41B1-8819-670C49272F35}"/>
              </a:ext>
            </a:extLst>
          </p:cNvPr>
          <p:cNvPicPr>
            <a:picLocks noChangeAspect="1"/>
          </p:cNvPicPr>
          <p:nvPr/>
        </p:nvPicPr>
        <p:blipFill>
          <a:blip r:embed="rId3"/>
          <a:stretch>
            <a:fillRect/>
          </a:stretch>
        </p:blipFill>
        <p:spPr>
          <a:xfrm>
            <a:off x="933469" y="1258982"/>
            <a:ext cx="10325061" cy="5119786"/>
          </a:xfrm>
          <a:prstGeom prst="rect">
            <a:avLst/>
          </a:prstGeom>
        </p:spPr>
      </p:pic>
      <p:sp>
        <p:nvSpPr>
          <p:cNvPr id="5" name="矩形 4">
            <a:extLst>
              <a:ext uri="{FF2B5EF4-FFF2-40B4-BE49-F238E27FC236}">
                <a16:creationId xmlns:a16="http://schemas.microsoft.com/office/drawing/2014/main" id="{97821279-274E-4067-8838-713F00ECB601}"/>
              </a:ext>
            </a:extLst>
          </p:cNvPr>
          <p:cNvSpPr/>
          <p:nvPr/>
        </p:nvSpPr>
        <p:spPr>
          <a:xfrm>
            <a:off x="3293789" y="2016575"/>
            <a:ext cx="4767262"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 name="矩形 5">
            <a:extLst>
              <a:ext uri="{FF2B5EF4-FFF2-40B4-BE49-F238E27FC236}">
                <a16:creationId xmlns:a16="http://schemas.microsoft.com/office/drawing/2014/main" id="{5C3F0DD0-A7E2-4A6A-B499-25719301D2F4}"/>
              </a:ext>
            </a:extLst>
          </p:cNvPr>
          <p:cNvSpPr/>
          <p:nvPr/>
        </p:nvSpPr>
        <p:spPr>
          <a:xfrm>
            <a:off x="5677420" y="2717315"/>
            <a:ext cx="4767262" cy="91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7" name="矩形 6">
            <a:extLst>
              <a:ext uri="{FF2B5EF4-FFF2-40B4-BE49-F238E27FC236}">
                <a16:creationId xmlns:a16="http://schemas.microsoft.com/office/drawing/2014/main" id="{41E52739-7EEA-4563-ADA4-2866F120223A}"/>
              </a:ext>
            </a:extLst>
          </p:cNvPr>
          <p:cNvSpPr/>
          <p:nvPr/>
        </p:nvSpPr>
        <p:spPr>
          <a:xfrm>
            <a:off x="3293789" y="4092885"/>
            <a:ext cx="4767262"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矩形 7">
            <a:extLst>
              <a:ext uri="{FF2B5EF4-FFF2-40B4-BE49-F238E27FC236}">
                <a16:creationId xmlns:a16="http://schemas.microsoft.com/office/drawing/2014/main" id="{85317937-2015-49C0-9221-5D10BA2DBCBD}"/>
              </a:ext>
            </a:extLst>
          </p:cNvPr>
          <p:cNvSpPr/>
          <p:nvPr/>
        </p:nvSpPr>
        <p:spPr>
          <a:xfrm>
            <a:off x="5677420" y="5379120"/>
            <a:ext cx="4767262" cy="9144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7F7F7F"/>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273" name="矩形 9">
            <a:extLst>
              <a:ext uri="{FF2B5EF4-FFF2-40B4-BE49-F238E27FC236}">
                <a16:creationId xmlns:a16="http://schemas.microsoft.com/office/drawing/2014/main" id="{FDC7BAF3-1D00-47B9-A5CF-F0F3A8046FE9}"/>
              </a:ext>
            </a:extLst>
          </p:cNvPr>
          <p:cNvSpPr>
            <a:spLocks noChangeArrowheads="1"/>
          </p:cNvSpPr>
          <p:nvPr/>
        </p:nvSpPr>
        <p:spPr bwMode="auto">
          <a:xfrm>
            <a:off x="6044132" y="2937977"/>
            <a:ext cx="3836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1400" dirty="0">
                <a:latin typeface="思源黑体" panose="020B0400000000000000" pitchFamily="34" charset="-122"/>
                <a:ea typeface="思源黑体" panose="020B0400000000000000" pitchFamily="34" charset="-122"/>
                <a:sym typeface="思源黑体" panose="020B0400000000000000" pitchFamily="34" charset="-122"/>
              </a:rPr>
              <a:t>Set objectives: 300 features for titles and 800 features for combined texts.</a:t>
            </a:r>
            <a:endParaRPr lang="zh-CN" altLang="en-US" sz="1400"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274" name="矩形 10">
            <a:extLst>
              <a:ext uri="{FF2B5EF4-FFF2-40B4-BE49-F238E27FC236}">
                <a16:creationId xmlns:a16="http://schemas.microsoft.com/office/drawing/2014/main" id="{3DC1FBE7-107B-46A4-9052-3F4B051A8128}"/>
              </a:ext>
            </a:extLst>
          </p:cNvPr>
          <p:cNvSpPr>
            <a:spLocks noChangeArrowheads="1"/>
          </p:cNvSpPr>
          <p:nvPr/>
        </p:nvSpPr>
        <p:spPr bwMode="auto">
          <a:xfrm>
            <a:off x="3660501" y="4289735"/>
            <a:ext cx="3836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1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We use the corpus ‘English’ to avoid some ordinary words. </a:t>
            </a:r>
            <a:endParaRPr lang="zh-CN" altLang="en-US" sz="1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275" name="矩形 11">
            <a:extLst>
              <a:ext uri="{FF2B5EF4-FFF2-40B4-BE49-F238E27FC236}">
                <a16:creationId xmlns:a16="http://schemas.microsoft.com/office/drawing/2014/main" id="{A1B7EF83-0C22-4B88-9748-54A8DF4CCC04}"/>
              </a:ext>
            </a:extLst>
          </p:cNvPr>
          <p:cNvSpPr>
            <a:spLocks noChangeArrowheads="1"/>
          </p:cNvSpPr>
          <p:nvPr/>
        </p:nvSpPr>
        <p:spPr bwMode="auto">
          <a:xfrm>
            <a:off x="6044132" y="5574383"/>
            <a:ext cx="383684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1400" dirty="0">
                <a:latin typeface="思源黑体" panose="020B0400000000000000" pitchFamily="34" charset="-122"/>
                <a:ea typeface="思源黑体" panose="020B0400000000000000" pitchFamily="34" charset="-122"/>
                <a:sym typeface="思源黑体" panose="020B0400000000000000" pitchFamily="34" charset="-122"/>
              </a:rPr>
              <a:t>Lastly, we transform TFIDF matrix into arrays and add new features columns into it.</a:t>
            </a:r>
            <a:endParaRPr lang="zh-CN" altLang="en-US" sz="1400"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7" name="矩形 9">
            <a:extLst>
              <a:ext uri="{FF2B5EF4-FFF2-40B4-BE49-F238E27FC236}">
                <a16:creationId xmlns:a16="http://schemas.microsoft.com/office/drawing/2014/main" id="{92E76D9D-5457-4D20-B75D-BB41B1D0D16E}"/>
              </a:ext>
            </a:extLst>
          </p:cNvPr>
          <p:cNvSpPr>
            <a:spLocks noChangeArrowheads="1"/>
          </p:cNvSpPr>
          <p:nvPr/>
        </p:nvSpPr>
        <p:spPr bwMode="auto">
          <a:xfrm>
            <a:off x="3660501" y="2219775"/>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1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We treat these texts as combined texts to find features of them.</a:t>
            </a:r>
            <a:endParaRPr lang="zh-CN" altLang="en-US" sz="1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endParaRPr>
          </a:p>
        </p:txBody>
      </p:sp>
    </p:spTree>
    <p:extLst>
      <p:ext uri="{BB962C8B-B14F-4D97-AF65-F5344CB8AC3E}">
        <p14:creationId xmlns:p14="http://schemas.microsoft.com/office/powerpoint/2010/main" val="2587832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1E52739-7EEA-4563-ADA4-2866F120223A}"/>
              </a:ext>
            </a:extLst>
          </p:cNvPr>
          <p:cNvSpPr/>
          <p:nvPr/>
        </p:nvSpPr>
        <p:spPr>
          <a:xfrm>
            <a:off x="649047" y="1405329"/>
            <a:ext cx="10893903" cy="20875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272" name="矩形 8">
            <a:extLst>
              <a:ext uri="{FF2B5EF4-FFF2-40B4-BE49-F238E27FC236}">
                <a16:creationId xmlns:a16="http://schemas.microsoft.com/office/drawing/2014/main" id="{55716311-E699-499B-9109-854B255E7C5A}"/>
              </a:ext>
            </a:extLst>
          </p:cNvPr>
          <p:cNvSpPr>
            <a:spLocks noChangeArrowheads="1"/>
          </p:cNvSpPr>
          <p:nvPr/>
        </p:nvSpPr>
        <p:spPr bwMode="auto">
          <a:xfrm>
            <a:off x="1206500" y="1619250"/>
            <a:ext cx="403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274" name="矩形 10">
            <a:extLst>
              <a:ext uri="{FF2B5EF4-FFF2-40B4-BE49-F238E27FC236}">
                <a16:creationId xmlns:a16="http://schemas.microsoft.com/office/drawing/2014/main" id="{3DC1FBE7-107B-46A4-9052-3F4B051A8128}"/>
              </a:ext>
            </a:extLst>
          </p:cNvPr>
          <p:cNvSpPr>
            <a:spLocks noChangeArrowheads="1"/>
          </p:cNvSpPr>
          <p:nvPr/>
        </p:nvSpPr>
        <p:spPr bwMode="auto">
          <a:xfrm>
            <a:off x="1179854" y="1787378"/>
            <a:ext cx="98322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As there are many different value for data like employment type, industry, function, etc.  We are going to call them categorical columns.</a:t>
            </a:r>
          </a:p>
          <a:p>
            <a:pPr eaLnBrk="1" hangingPunct="1"/>
            <a:endPar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endParaRPr>
          </a:p>
          <a:p>
            <a:pPr eaLnBrk="1" hangingPunct="1"/>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We would like to create dummy indicators for each value of these data and encoded them as columns to the end of the data frame.</a:t>
            </a:r>
            <a:endParaRPr lang="zh-CN" altLang="en-US"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9" name="组合 18">
            <a:extLst>
              <a:ext uri="{FF2B5EF4-FFF2-40B4-BE49-F238E27FC236}">
                <a16:creationId xmlns:a16="http://schemas.microsoft.com/office/drawing/2014/main" id="{2DB69F2F-468D-46DA-A379-D09264C6ADE5}"/>
              </a:ext>
            </a:extLst>
          </p:cNvPr>
          <p:cNvGrpSpPr/>
          <p:nvPr/>
        </p:nvGrpSpPr>
        <p:grpSpPr>
          <a:xfrm>
            <a:off x="1208876" y="369288"/>
            <a:ext cx="7658100" cy="735806"/>
            <a:chOff x="1208876" y="369288"/>
            <a:chExt cx="7658100" cy="735806"/>
          </a:xfrm>
        </p:grpSpPr>
        <p:sp>
          <p:nvSpPr>
            <p:cNvPr id="20" name="文本框 19">
              <a:extLst>
                <a:ext uri="{FF2B5EF4-FFF2-40B4-BE49-F238E27FC236}">
                  <a16:creationId xmlns:a16="http://schemas.microsoft.com/office/drawing/2014/main" id="{42E04D5E-FFBE-4FDE-90B3-64C966AA3FCA}"/>
                </a:ext>
              </a:extLst>
            </p:cNvPr>
            <p:cNvSpPr txBox="1"/>
            <p:nvPr/>
          </p:nvSpPr>
          <p:spPr>
            <a:xfrm>
              <a:off x="1208876" y="369288"/>
              <a:ext cx="7658100" cy="461665"/>
            </a:xfrm>
            <a:prstGeom prst="rect">
              <a:avLst/>
            </a:prstGeom>
            <a:noFill/>
          </p:spPr>
          <p:txBody>
            <a:bodyPr wrap="square" rtlCol="0">
              <a:spAutoFit/>
            </a:bodyPr>
            <a:lstStyle/>
            <a:p>
              <a:r>
                <a:rPr lang="en-US" altLang="zh-CN" sz="2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Dummy Indicators</a:t>
              </a:r>
              <a:endParaRPr lang="zh-CN" altLang="en-US" sz="2400" dirty="0">
                <a:solidFill>
                  <a:srgbClr val="E0B07F"/>
                </a:solidFill>
              </a:endParaRPr>
            </a:p>
          </p:txBody>
        </p:sp>
        <p:sp>
          <p:nvSpPr>
            <p:cNvPr id="21" name="文本框 20">
              <a:extLst>
                <a:ext uri="{FF2B5EF4-FFF2-40B4-BE49-F238E27FC236}">
                  <a16:creationId xmlns:a16="http://schemas.microsoft.com/office/drawing/2014/main" id="{D9F71279-4808-4F83-826B-FAA9CF4DE598}"/>
                </a:ext>
              </a:extLst>
            </p:cNvPr>
            <p:cNvSpPr txBox="1"/>
            <p:nvPr/>
          </p:nvSpPr>
          <p:spPr>
            <a:xfrm>
              <a:off x="1208876" y="797317"/>
              <a:ext cx="7658100" cy="307777"/>
            </a:xfrm>
            <a:prstGeom prst="rect">
              <a:avLst/>
            </a:prstGeom>
            <a:noFill/>
          </p:spPr>
          <p:txBody>
            <a:bodyPr wrap="square" rtlCol="0">
              <a:spAutoFit/>
            </a:bodyPr>
            <a:lstStyle/>
            <a:p>
              <a:r>
                <a:rPr lang="en-US" altLang="zh-CN" sz="1400" dirty="0">
                  <a:solidFill>
                    <a:schemeClr val="bg2"/>
                  </a:solidFill>
                  <a:ea typeface="思源黑体" panose="020B0400000000000000" pitchFamily="34" charset="-122"/>
                  <a:sym typeface="思源黑体" panose="020B0400000000000000" pitchFamily="34" charset="-122"/>
                </a:rPr>
                <a:t>Create dummy indicators from some data.</a:t>
              </a:r>
              <a:endParaRPr lang="zh-CN" altLang="en-US" sz="1400" dirty="0">
                <a:solidFill>
                  <a:schemeClr val="bg2"/>
                </a:solidFill>
              </a:endParaRPr>
            </a:p>
          </p:txBody>
        </p:sp>
      </p:grpSp>
      <p:grpSp>
        <p:nvGrpSpPr>
          <p:cNvPr id="22" name="组合 21">
            <a:extLst>
              <a:ext uri="{FF2B5EF4-FFF2-40B4-BE49-F238E27FC236}">
                <a16:creationId xmlns:a16="http://schemas.microsoft.com/office/drawing/2014/main" id="{C72475D7-5A89-4F63-8ACA-ABAC5D1CC21B}"/>
              </a:ext>
            </a:extLst>
          </p:cNvPr>
          <p:cNvGrpSpPr/>
          <p:nvPr/>
        </p:nvGrpSpPr>
        <p:grpSpPr>
          <a:xfrm>
            <a:off x="538226" y="153800"/>
            <a:ext cx="811275" cy="1299746"/>
            <a:chOff x="538226" y="153800"/>
            <a:chExt cx="811275" cy="1299746"/>
          </a:xfrm>
        </p:grpSpPr>
        <p:sp>
          <p:nvSpPr>
            <p:cNvPr id="23" name="文本框 22">
              <a:extLst>
                <a:ext uri="{FF2B5EF4-FFF2-40B4-BE49-F238E27FC236}">
                  <a16:creationId xmlns:a16="http://schemas.microsoft.com/office/drawing/2014/main" id="{A50BFC67-3CA1-4CC4-B03C-48353C18B4C1}"/>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4</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24" name="组合 23">
              <a:extLst>
                <a:ext uri="{FF2B5EF4-FFF2-40B4-BE49-F238E27FC236}">
                  <a16:creationId xmlns:a16="http://schemas.microsoft.com/office/drawing/2014/main" id="{167DDDD2-AC1B-4E36-AEE1-AB70FAE3D46F}"/>
                </a:ext>
              </a:extLst>
            </p:cNvPr>
            <p:cNvGrpSpPr/>
            <p:nvPr/>
          </p:nvGrpSpPr>
          <p:grpSpPr>
            <a:xfrm rot="1279383">
              <a:off x="538418" y="260428"/>
              <a:ext cx="811083" cy="1193118"/>
              <a:chOff x="5326021" y="1359499"/>
              <a:chExt cx="2273644" cy="3344573"/>
            </a:xfrm>
          </p:grpSpPr>
          <p:cxnSp>
            <p:nvCxnSpPr>
              <p:cNvPr id="25" name="直接连接符 24">
                <a:extLst>
                  <a:ext uri="{FF2B5EF4-FFF2-40B4-BE49-F238E27FC236}">
                    <a16:creationId xmlns:a16="http://schemas.microsoft.com/office/drawing/2014/main" id="{90EFA0FB-82CB-43EA-B17F-D551DAD0B00A}"/>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6" name="任意多边形: 形状 25">
                <a:extLst>
                  <a:ext uri="{FF2B5EF4-FFF2-40B4-BE49-F238E27FC236}">
                    <a16:creationId xmlns:a16="http://schemas.microsoft.com/office/drawing/2014/main" id="{FCEB9E32-0769-45EA-871D-C563046B29E1}"/>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pic>
        <p:nvPicPr>
          <p:cNvPr id="2" name="图片 1">
            <a:extLst>
              <a:ext uri="{FF2B5EF4-FFF2-40B4-BE49-F238E27FC236}">
                <a16:creationId xmlns:a16="http://schemas.microsoft.com/office/drawing/2014/main" id="{D6F37063-2865-4B35-AEEE-CAE5FD83FC05}"/>
              </a:ext>
            </a:extLst>
          </p:cNvPr>
          <p:cNvPicPr>
            <a:picLocks noChangeAspect="1"/>
          </p:cNvPicPr>
          <p:nvPr/>
        </p:nvPicPr>
        <p:blipFill>
          <a:blip r:embed="rId3"/>
          <a:stretch>
            <a:fillRect/>
          </a:stretch>
        </p:blipFill>
        <p:spPr>
          <a:xfrm>
            <a:off x="1823971" y="4164937"/>
            <a:ext cx="1775614" cy="1828958"/>
          </a:xfrm>
          <a:prstGeom prst="rect">
            <a:avLst/>
          </a:prstGeom>
        </p:spPr>
      </p:pic>
      <p:sp>
        <p:nvSpPr>
          <p:cNvPr id="5" name="箭头: 虚尾 4">
            <a:extLst>
              <a:ext uri="{FF2B5EF4-FFF2-40B4-BE49-F238E27FC236}">
                <a16:creationId xmlns:a16="http://schemas.microsoft.com/office/drawing/2014/main" id="{05AE00EA-B23F-400E-9297-9805183D9CC3}"/>
              </a:ext>
            </a:extLst>
          </p:cNvPr>
          <p:cNvSpPr/>
          <p:nvPr/>
        </p:nvSpPr>
        <p:spPr>
          <a:xfrm>
            <a:off x="4286052" y="4650496"/>
            <a:ext cx="1809946" cy="85783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C43EE9A-436B-47CE-B501-144574CBB21F}"/>
              </a:ext>
            </a:extLst>
          </p:cNvPr>
          <p:cNvPicPr>
            <a:picLocks noChangeAspect="1"/>
          </p:cNvPicPr>
          <p:nvPr/>
        </p:nvPicPr>
        <p:blipFill>
          <a:blip r:embed="rId4"/>
          <a:stretch>
            <a:fillRect/>
          </a:stretch>
        </p:blipFill>
        <p:spPr>
          <a:xfrm>
            <a:off x="6702708" y="4164937"/>
            <a:ext cx="4328535" cy="1813717"/>
          </a:xfrm>
          <a:prstGeom prst="rect">
            <a:avLst/>
          </a:prstGeom>
        </p:spPr>
      </p:pic>
    </p:spTree>
    <p:extLst>
      <p:ext uri="{BB962C8B-B14F-4D97-AF65-F5344CB8AC3E}">
        <p14:creationId xmlns:p14="http://schemas.microsoft.com/office/powerpoint/2010/main" val="126059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E3FEC50-CC92-4C8E-ADC8-04327B306374}"/>
              </a:ext>
            </a:extLst>
          </p:cNvPr>
          <p:cNvSpPr/>
          <p:nvPr/>
        </p:nvSpPr>
        <p:spPr>
          <a:xfrm>
            <a:off x="649048" y="1601489"/>
            <a:ext cx="10893903" cy="18275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272" name="矩形 8">
            <a:extLst>
              <a:ext uri="{FF2B5EF4-FFF2-40B4-BE49-F238E27FC236}">
                <a16:creationId xmlns:a16="http://schemas.microsoft.com/office/drawing/2014/main" id="{55716311-E699-499B-9109-854B255E7C5A}"/>
              </a:ext>
            </a:extLst>
          </p:cNvPr>
          <p:cNvSpPr>
            <a:spLocks noChangeArrowheads="1"/>
          </p:cNvSpPr>
          <p:nvPr/>
        </p:nvSpPr>
        <p:spPr bwMode="auto">
          <a:xfrm>
            <a:off x="1206500" y="1619250"/>
            <a:ext cx="403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275" name="矩形 11">
            <a:extLst>
              <a:ext uri="{FF2B5EF4-FFF2-40B4-BE49-F238E27FC236}">
                <a16:creationId xmlns:a16="http://schemas.microsoft.com/office/drawing/2014/main" id="{A1B7EF83-0C22-4B88-9748-54A8DF4CCC04}"/>
              </a:ext>
            </a:extLst>
          </p:cNvPr>
          <p:cNvSpPr>
            <a:spLocks noChangeArrowheads="1"/>
          </p:cNvSpPr>
          <p:nvPr/>
        </p:nvSpPr>
        <p:spPr bwMode="auto">
          <a:xfrm>
            <a:off x="986944" y="1988582"/>
            <a:ext cx="101696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Drop unnecessary columns like title, department, salary range, industry, etc. </a:t>
            </a:r>
          </a:p>
          <a:p>
            <a:endPar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endParaRPr>
          </a:p>
          <a:p>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This is because some of them have been turned into TF-IDF features, some of them have been transformed into many indicators, some should have nothing to do with fraudulency.</a:t>
            </a: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9" name="组合 18">
            <a:extLst>
              <a:ext uri="{FF2B5EF4-FFF2-40B4-BE49-F238E27FC236}">
                <a16:creationId xmlns:a16="http://schemas.microsoft.com/office/drawing/2014/main" id="{2DB69F2F-468D-46DA-A379-D09264C6ADE5}"/>
              </a:ext>
            </a:extLst>
          </p:cNvPr>
          <p:cNvGrpSpPr/>
          <p:nvPr/>
        </p:nvGrpSpPr>
        <p:grpSpPr>
          <a:xfrm>
            <a:off x="1208876" y="369288"/>
            <a:ext cx="7658100" cy="735806"/>
            <a:chOff x="1208876" y="369288"/>
            <a:chExt cx="7658100" cy="735806"/>
          </a:xfrm>
        </p:grpSpPr>
        <p:sp>
          <p:nvSpPr>
            <p:cNvPr id="20" name="文本框 19">
              <a:extLst>
                <a:ext uri="{FF2B5EF4-FFF2-40B4-BE49-F238E27FC236}">
                  <a16:creationId xmlns:a16="http://schemas.microsoft.com/office/drawing/2014/main" id="{42E04D5E-FFBE-4FDE-90B3-64C966AA3FCA}"/>
                </a:ext>
              </a:extLst>
            </p:cNvPr>
            <p:cNvSpPr txBox="1"/>
            <p:nvPr/>
          </p:nvSpPr>
          <p:spPr>
            <a:xfrm>
              <a:off x="1208876" y="369288"/>
              <a:ext cx="7658100" cy="461665"/>
            </a:xfrm>
            <a:prstGeom prst="rect">
              <a:avLst/>
            </a:prstGeom>
            <a:noFill/>
          </p:spPr>
          <p:txBody>
            <a:bodyPr wrap="square" rtlCol="0">
              <a:spAutoFit/>
            </a:bodyPr>
            <a:lstStyle/>
            <a:p>
              <a:r>
                <a:rPr lang="en-US" altLang="zh-CN" sz="2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Drop Columns</a:t>
              </a:r>
              <a:endParaRPr lang="zh-CN" altLang="en-US" sz="2400" dirty="0">
                <a:solidFill>
                  <a:srgbClr val="E0B07F"/>
                </a:solidFill>
              </a:endParaRPr>
            </a:p>
          </p:txBody>
        </p:sp>
        <p:sp>
          <p:nvSpPr>
            <p:cNvPr id="21" name="文本框 20">
              <a:extLst>
                <a:ext uri="{FF2B5EF4-FFF2-40B4-BE49-F238E27FC236}">
                  <a16:creationId xmlns:a16="http://schemas.microsoft.com/office/drawing/2014/main" id="{D9F71279-4808-4F83-826B-FAA9CF4DE598}"/>
                </a:ext>
              </a:extLst>
            </p:cNvPr>
            <p:cNvSpPr txBox="1"/>
            <p:nvPr/>
          </p:nvSpPr>
          <p:spPr>
            <a:xfrm>
              <a:off x="1208876" y="797317"/>
              <a:ext cx="7658100" cy="307777"/>
            </a:xfrm>
            <a:prstGeom prst="rect">
              <a:avLst/>
            </a:prstGeom>
            <a:noFill/>
          </p:spPr>
          <p:txBody>
            <a:bodyPr wrap="square" rtlCol="0">
              <a:spAutoFit/>
            </a:bodyPr>
            <a:lstStyle/>
            <a:p>
              <a:r>
                <a:rPr lang="en-US" altLang="zh-CN" sz="1400" dirty="0">
                  <a:solidFill>
                    <a:schemeClr val="bg2"/>
                  </a:solidFill>
                  <a:latin typeface="思源黑体" panose="020B0400000000000000" pitchFamily="34" charset="-122"/>
                  <a:ea typeface="思源黑体" panose="020B0400000000000000" pitchFamily="34" charset="-122"/>
                  <a:sym typeface="思源黑体" panose="020B0400000000000000" pitchFamily="34" charset="-122"/>
                </a:rPr>
                <a:t>Drop unnecessary columns</a:t>
              </a:r>
              <a:endParaRPr lang="zh-CN" altLang="en-US" sz="1400" dirty="0">
                <a:solidFill>
                  <a:schemeClr val="bg2"/>
                </a:solidFill>
              </a:endParaRPr>
            </a:p>
          </p:txBody>
        </p:sp>
      </p:grpSp>
      <p:grpSp>
        <p:nvGrpSpPr>
          <p:cNvPr id="22" name="组合 21">
            <a:extLst>
              <a:ext uri="{FF2B5EF4-FFF2-40B4-BE49-F238E27FC236}">
                <a16:creationId xmlns:a16="http://schemas.microsoft.com/office/drawing/2014/main" id="{C72475D7-5A89-4F63-8ACA-ABAC5D1CC21B}"/>
              </a:ext>
            </a:extLst>
          </p:cNvPr>
          <p:cNvGrpSpPr/>
          <p:nvPr/>
        </p:nvGrpSpPr>
        <p:grpSpPr>
          <a:xfrm>
            <a:off x="538226" y="153800"/>
            <a:ext cx="811275" cy="1299746"/>
            <a:chOff x="538226" y="153800"/>
            <a:chExt cx="811275" cy="1299746"/>
          </a:xfrm>
        </p:grpSpPr>
        <p:sp>
          <p:nvSpPr>
            <p:cNvPr id="23" name="文本框 22">
              <a:extLst>
                <a:ext uri="{FF2B5EF4-FFF2-40B4-BE49-F238E27FC236}">
                  <a16:creationId xmlns:a16="http://schemas.microsoft.com/office/drawing/2014/main" id="{A50BFC67-3CA1-4CC4-B03C-48353C18B4C1}"/>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5</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24" name="组合 23">
              <a:extLst>
                <a:ext uri="{FF2B5EF4-FFF2-40B4-BE49-F238E27FC236}">
                  <a16:creationId xmlns:a16="http://schemas.microsoft.com/office/drawing/2014/main" id="{167DDDD2-AC1B-4E36-AEE1-AB70FAE3D46F}"/>
                </a:ext>
              </a:extLst>
            </p:cNvPr>
            <p:cNvGrpSpPr/>
            <p:nvPr/>
          </p:nvGrpSpPr>
          <p:grpSpPr>
            <a:xfrm rot="1279383">
              <a:off x="538418" y="260428"/>
              <a:ext cx="811083" cy="1193118"/>
              <a:chOff x="5326021" y="1359499"/>
              <a:chExt cx="2273644" cy="3344573"/>
            </a:xfrm>
          </p:grpSpPr>
          <p:cxnSp>
            <p:nvCxnSpPr>
              <p:cNvPr id="25" name="直接连接符 24">
                <a:extLst>
                  <a:ext uri="{FF2B5EF4-FFF2-40B4-BE49-F238E27FC236}">
                    <a16:creationId xmlns:a16="http://schemas.microsoft.com/office/drawing/2014/main" id="{90EFA0FB-82CB-43EA-B17F-D551DAD0B00A}"/>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6" name="任意多边形: 形状 25">
                <a:extLst>
                  <a:ext uri="{FF2B5EF4-FFF2-40B4-BE49-F238E27FC236}">
                    <a16:creationId xmlns:a16="http://schemas.microsoft.com/office/drawing/2014/main" id="{FCEB9E32-0769-45EA-871D-C563046B29E1}"/>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pic>
        <p:nvPicPr>
          <p:cNvPr id="16" name="图片 15">
            <a:extLst>
              <a:ext uri="{FF2B5EF4-FFF2-40B4-BE49-F238E27FC236}">
                <a16:creationId xmlns:a16="http://schemas.microsoft.com/office/drawing/2014/main" id="{016B3878-3F65-461F-B075-CB84FE79CFDA}"/>
              </a:ext>
            </a:extLst>
          </p:cNvPr>
          <p:cNvPicPr>
            <a:picLocks noChangeAspect="1"/>
          </p:cNvPicPr>
          <p:nvPr/>
        </p:nvPicPr>
        <p:blipFill>
          <a:blip r:embed="rId3"/>
          <a:stretch>
            <a:fillRect/>
          </a:stretch>
        </p:blipFill>
        <p:spPr>
          <a:xfrm>
            <a:off x="7444031" y="4172558"/>
            <a:ext cx="3436918" cy="1813717"/>
          </a:xfrm>
          <a:prstGeom prst="rect">
            <a:avLst/>
          </a:prstGeom>
        </p:spPr>
      </p:pic>
      <p:pic>
        <p:nvPicPr>
          <p:cNvPr id="17" name="图片 16">
            <a:extLst>
              <a:ext uri="{FF2B5EF4-FFF2-40B4-BE49-F238E27FC236}">
                <a16:creationId xmlns:a16="http://schemas.microsoft.com/office/drawing/2014/main" id="{9EE56402-3B35-48F9-8715-312ED9BA21A7}"/>
              </a:ext>
            </a:extLst>
          </p:cNvPr>
          <p:cNvPicPr>
            <a:picLocks noChangeAspect="1"/>
          </p:cNvPicPr>
          <p:nvPr/>
        </p:nvPicPr>
        <p:blipFill>
          <a:blip r:embed="rId4"/>
          <a:stretch>
            <a:fillRect/>
          </a:stretch>
        </p:blipFill>
        <p:spPr>
          <a:xfrm>
            <a:off x="986944" y="4172558"/>
            <a:ext cx="4328535" cy="1813717"/>
          </a:xfrm>
          <a:prstGeom prst="rect">
            <a:avLst/>
          </a:prstGeom>
        </p:spPr>
      </p:pic>
      <p:sp>
        <p:nvSpPr>
          <p:cNvPr id="2" name="箭头: 虚尾 1">
            <a:extLst>
              <a:ext uri="{FF2B5EF4-FFF2-40B4-BE49-F238E27FC236}">
                <a16:creationId xmlns:a16="http://schemas.microsoft.com/office/drawing/2014/main" id="{83E3C9F2-9339-4FAC-93A1-8FD040C06228}"/>
              </a:ext>
            </a:extLst>
          </p:cNvPr>
          <p:cNvSpPr/>
          <p:nvPr/>
        </p:nvSpPr>
        <p:spPr>
          <a:xfrm>
            <a:off x="5646656" y="4854804"/>
            <a:ext cx="1470581" cy="51847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5181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3069C4D-5F2B-44E5-8627-3F5DF688FDC8}"/>
              </a:ext>
            </a:extLst>
          </p:cNvPr>
          <p:cNvGrpSpPr/>
          <p:nvPr/>
        </p:nvGrpSpPr>
        <p:grpSpPr>
          <a:xfrm>
            <a:off x="1208876" y="369288"/>
            <a:ext cx="7658100" cy="735806"/>
            <a:chOff x="1208876" y="369288"/>
            <a:chExt cx="7658100" cy="735806"/>
          </a:xfrm>
        </p:grpSpPr>
        <p:sp>
          <p:nvSpPr>
            <p:cNvPr id="4" name="文本框 3">
              <a:extLst>
                <a:ext uri="{FF2B5EF4-FFF2-40B4-BE49-F238E27FC236}">
                  <a16:creationId xmlns:a16="http://schemas.microsoft.com/office/drawing/2014/main" id="{6E52A9DB-4923-4E24-9E56-177CD00AB459}"/>
                </a:ext>
              </a:extLst>
            </p:cNvPr>
            <p:cNvSpPr txBox="1"/>
            <p:nvPr/>
          </p:nvSpPr>
          <p:spPr>
            <a:xfrm>
              <a:off x="1208876" y="369288"/>
              <a:ext cx="7658100" cy="461665"/>
            </a:xfrm>
            <a:prstGeom prst="rect">
              <a:avLst/>
            </a:prstGeom>
            <a:noFill/>
          </p:spPr>
          <p:txBody>
            <a:bodyPr wrap="square" rtlCol="0">
              <a:spAutoFit/>
            </a:bodyPr>
            <a:lstStyle/>
            <a:p>
              <a:r>
                <a:rPr lang="en-US" altLang="zh-CN" sz="2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Build Model</a:t>
              </a:r>
              <a:endParaRPr lang="zh-CN" altLang="en-US" sz="2400" dirty="0">
                <a:solidFill>
                  <a:srgbClr val="E0B07F"/>
                </a:solidFill>
              </a:endParaRPr>
            </a:p>
          </p:txBody>
        </p:sp>
        <p:sp>
          <p:nvSpPr>
            <p:cNvPr id="5" name="文本框 4">
              <a:extLst>
                <a:ext uri="{FF2B5EF4-FFF2-40B4-BE49-F238E27FC236}">
                  <a16:creationId xmlns:a16="http://schemas.microsoft.com/office/drawing/2014/main" id="{80455401-DA55-4E68-88B6-0231687DEB59}"/>
                </a:ext>
              </a:extLst>
            </p:cNvPr>
            <p:cNvSpPr txBox="1"/>
            <p:nvPr/>
          </p:nvSpPr>
          <p:spPr>
            <a:xfrm>
              <a:off x="1208876" y="797317"/>
              <a:ext cx="7658100" cy="307777"/>
            </a:xfrm>
            <a:prstGeom prst="rect">
              <a:avLst/>
            </a:prstGeom>
            <a:noFill/>
          </p:spPr>
          <p:txBody>
            <a:bodyPr wrap="square" rtlCol="0">
              <a:spAutoFit/>
            </a:bodyPr>
            <a:lstStyle/>
            <a:p>
              <a:r>
                <a:rPr lang="en-US" altLang="zh-CN" sz="1400" dirty="0">
                  <a:solidFill>
                    <a:schemeClr val="bg2"/>
                  </a:solidFill>
                  <a:ea typeface="思源黑体" panose="020B0400000000000000" pitchFamily="34" charset="-122"/>
                  <a:sym typeface="思源黑体" panose="020B0400000000000000" pitchFamily="34" charset="-122"/>
                </a:rPr>
                <a:t>Establish the train and data sets</a:t>
              </a:r>
              <a:endParaRPr lang="zh-CN" altLang="en-US" sz="1400" dirty="0">
                <a:solidFill>
                  <a:schemeClr val="bg2"/>
                </a:solidFill>
              </a:endParaRPr>
            </a:p>
          </p:txBody>
        </p:sp>
      </p:grpSp>
      <p:grpSp>
        <p:nvGrpSpPr>
          <p:cNvPr id="6" name="组合 5">
            <a:extLst>
              <a:ext uri="{FF2B5EF4-FFF2-40B4-BE49-F238E27FC236}">
                <a16:creationId xmlns:a16="http://schemas.microsoft.com/office/drawing/2014/main" id="{325CFCB4-9EB1-48F2-8E93-BF36FCA20A6B}"/>
              </a:ext>
            </a:extLst>
          </p:cNvPr>
          <p:cNvGrpSpPr/>
          <p:nvPr/>
        </p:nvGrpSpPr>
        <p:grpSpPr>
          <a:xfrm>
            <a:off x="538226" y="153800"/>
            <a:ext cx="811275" cy="1299746"/>
            <a:chOff x="538226" y="153800"/>
            <a:chExt cx="811275" cy="1299746"/>
          </a:xfrm>
        </p:grpSpPr>
        <p:sp>
          <p:nvSpPr>
            <p:cNvPr id="7" name="文本框 6">
              <a:extLst>
                <a:ext uri="{FF2B5EF4-FFF2-40B4-BE49-F238E27FC236}">
                  <a16:creationId xmlns:a16="http://schemas.microsoft.com/office/drawing/2014/main" id="{120AA7F0-FC04-4477-8BE9-5FBFDDD3DEB7}"/>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6</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8" name="组合 7">
              <a:extLst>
                <a:ext uri="{FF2B5EF4-FFF2-40B4-BE49-F238E27FC236}">
                  <a16:creationId xmlns:a16="http://schemas.microsoft.com/office/drawing/2014/main" id="{2DD7BDC0-6343-44D4-92A5-DA64FF6E85E7}"/>
                </a:ext>
              </a:extLst>
            </p:cNvPr>
            <p:cNvGrpSpPr/>
            <p:nvPr/>
          </p:nvGrpSpPr>
          <p:grpSpPr>
            <a:xfrm rot="1279383">
              <a:off x="538418" y="260428"/>
              <a:ext cx="811083" cy="1193118"/>
              <a:chOff x="5326021" y="1359499"/>
              <a:chExt cx="2273644" cy="3344573"/>
            </a:xfrm>
          </p:grpSpPr>
          <p:cxnSp>
            <p:nvCxnSpPr>
              <p:cNvPr id="9" name="直接连接符 8">
                <a:extLst>
                  <a:ext uri="{FF2B5EF4-FFF2-40B4-BE49-F238E27FC236}">
                    <a16:creationId xmlns:a16="http://schemas.microsoft.com/office/drawing/2014/main" id="{DEFFBAFB-6BBD-4C74-A13C-37FB8551F3C8}"/>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任意多边形: 形状 9">
                <a:extLst>
                  <a:ext uri="{FF2B5EF4-FFF2-40B4-BE49-F238E27FC236}">
                    <a16:creationId xmlns:a16="http://schemas.microsoft.com/office/drawing/2014/main" id="{99037617-46A8-4156-B012-3AFE4940BCD6}"/>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3" name="矩形 12">
            <a:extLst>
              <a:ext uri="{FF2B5EF4-FFF2-40B4-BE49-F238E27FC236}">
                <a16:creationId xmlns:a16="http://schemas.microsoft.com/office/drawing/2014/main" id="{E2FD8F69-FB8B-4DF6-808C-B94EB7106E30}"/>
              </a:ext>
            </a:extLst>
          </p:cNvPr>
          <p:cNvSpPr/>
          <p:nvPr/>
        </p:nvSpPr>
        <p:spPr>
          <a:xfrm>
            <a:off x="792815" y="1706776"/>
            <a:ext cx="10893903" cy="1529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矩形 10">
            <a:extLst>
              <a:ext uri="{FF2B5EF4-FFF2-40B4-BE49-F238E27FC236}">
                <a16:creationId xmlns:a16="http://schemas.microsoft.com/office/drawing/2014/main" id="{7C47A4D8-1F18-4A4F-8A97-E03B80F8C45B}"/>
              </a:ext>
            </a:extLst>
          </p:cNvPr>
          <p:cNvSpPr>
            <a:spLocks noChangeArrowheads="1"/>
          </p:cNvSpPr>
          <p:nvPr/>
        </p:nvSpPr>
        <p:spPr bwMode="auto">
          <a:xfrm>
            <a:off x="1323622" y="1932830"/>
            <a:ext cx="98322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We divide the data frame into two parts, one is all the features of each job advertisement and the other is its fraudulency.  </a:t>
            </a:r>
          </a:p>
          <a:p>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The train_test_split function helps us to divide the dataset into train set and test set randomly with a ratio of 4:1. We name the split sets as original sets.</a:t>
            </a:r>
          </a:p>
        </p:txBody>
      </p:sp>
      <p:pic>
        <p:nvPicPr>
          <p:cNvPr id="20" name="图片 19">
            <a:extLst>
              <a:ext uri="{FF2B5EF4-FFF2-40B4-BE49-F238E27FC236}">
                <a16:creationId xmlns:a16="http://schemas.microsoft.com/office/drawing/2014/main" id="{5EC13863-55CC-4067-AFC8-2F5576FFF5EB}"/>
              </a:ext>
            </a:extLst>
          </p:cNvPr>
          <p:cNvPicPr>
            <a:picLocks noChangeAspect="1"/>
          </p:cNvPicPr>
          <p:nvPr/>
        </p:nvPicPr>
        <p:blipFill>
          <a:blip r:embed="rId2"/>
          <a:stretch>
            <a:fillRect/>
          </a:stretch>
        </p:blipFill>
        <p:spPr>
          <a:xfrm>
            <a:off x="953318" y="4112101"/>
            <a:ext cx="4343776" cy="1821338"/>
          </a:xfrm>
          <a:prstGeom prst="rect">
            <a:avLst/>
          </a:prstGeom>
        </p:spPr>
      </p:pic>
      <p:pic>
        <p:nvPicPr>
          <p:cNvPr id="21" name="图片 20">
            <a:extLst>
              <a:ext uri="{FF2B5EF4-FFF2-40B4-BE49-F238E27FC236}">
                <a16:creationId xmlns:a16="http://schemas.microsoft.com/office/drawing/2014/main" id="{E1B00FB9-76CF-4095-B86C-9BFD42A0EC9C}"/>
              </a:ext>
            </a:extLst>
          </p:cNvPr>
          <p:cNvPicPr>
            <a:picLocks noChangeAspect="1"/>
          </p:cNvPicPr>
          <p:nvPr/>
        </p:nvPicPr>
        <p:blipFill rotWithShape="1">
          <a:blip r:embed="rId3"/>
          <a:srcRect b="15911"/>
          <a:stretch/>
        </p:blipFill>
        <p:spPr>
          <a:xfrm>
            <a:off x="6878702" y="3688644"/>
            <a:ext cx="2758679" cy="1529502"/>
          </a:xfrm>
          <a:prstGeom prst="rect">
            <a:avLst/>
          </a:prstGeom>
        </p:spPr>
      </p:pic>
      <p:pic>
        <p:nvPicPr>
          <p:cNvPr id="22" name="图片 21">
            <a:extLst>
              <a:ext uri="{FF2B5EF4-FFF2-40B4-BE49-F238E27FC236}">
                <a16:creationId xmlns:a16="http://schemas.microsoft.com/office/drawing/2014/main" id="{9C4A04E8-2F7D-4359-9DD9-36CAF7971C69}"/>
              </a:ext>
            </a:extLst>
          </p:cNvPr>
          <p:cNvPicPr>
            <a:picLocks noChangeAspect="1"/>
          </p:cNvPicPr>
          <p:nvPr/>
        </p:nvPicPr>
        <p:blipFill rotWithShape="1">
          <a:blip r:embed="rId4"/>
          <a:srcRect b="14594"/>
          <a:stretch/>
        </p:blipFill>
        <p:spPr>
          <a:xfrm>
            <a:off x="10568199" y="3688644"/>
            <a:ext cx="960203" cy="1529502"/>
          </a:xfrm>
          <a:prstGeom prst="rect">
            <a:avLst/>
          </a:prstGeom>
        </p:spPr>
      </p:pic>
      <p:sp>
        <p:nvSpPr>
          <p:cNvPr id="23" name="箭头: 燕尾形 22">
            <a:extLst>
              <a:ext uri="{FF2B5EF4-FFF2-40B4-BE49-F238E27FC236}">
                <a16:creationId xmlns:a16="http://schemas.microsoft.com/office/drawing/2014/main" id="{13C906CD-EA8B-4CEE-B881-9C39BADAD0DF}"/>
              </a:ext>
            </a:extLst>
          </p:cNvPr>
          <p:cNvSpPr/>
          <p:nvPr/>
        </p:nvSpPr>
        <p:spPr>
          <a:xfrm>
            <a:off x="5499050" y="4957107"/>
            <a:ext cx="1206631" cy="52207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加号 24">
            <a:extLst>
              <a:ext uri="{FF2B5EF4-FFF2-40B4-BE49-F238E27FC236}">
                <a16:creationId xmlns:a16="http://schemas.microsoft.com/office/drawing/2014/main" id="{222CC30B-6035-442B-8ADE-27F3EE8892B2}"/>
              </a:ext>
            </a:extLst>
          </p:cNvPr>
          <p:cNvSpPr/>
          <p:nvPr/>
        </p:nvSpPr>
        <p:spPr>
          <a:xfrm>
            <a:off x="9706864" y="4822220"/>
            <a:ext cx="791852" cy="79185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a:extLst>
              <a:ext uri="{FF2B5EF4-FFF2-40B4-BE49-F238E27FC236}">
                <a16:creationId xmlns:a16="http://schemas.microsoft.com/office/drawing/2014/main" id="{634BF153-48A5-4503-82CB-209E75561529}"/>
              </a:ext>
            </a:extLst>
          </p:cNvPr>
          <p:cNvPicPr>
            <a:picLocks noChangeAspect="1"/>
          </p:cNvPicPr>
          <p:nvPr/>
        </p:nvPicPr>
        <p:blipFill>
          <a:blip r:embed="rId5"/>
          <a:stretch>
            <a:fillRect/>
          </a:stretch>
        </p:blipFill>
        <p:spPr>
          <a:xfrm>
            <a:off x="6894907" y="5450187"/>
            <a:ext cx="2742474" cy="602032"/>
          </a:xfrm>
          <a:prstGeom prst="rect">
            <a:avLst/>
          </a:prstGeom>
        </p:spPr>
      </p:pic>
      <p:pic>
        <p:nvPicPr>
          <p:cNvPr id="27" name="图片 26">
            <a:extLst>
              <a:ext uri="{FF2B5EF4-FFF2-40B4-BE49-F238E27FC236}">
                <a16:creationId xmlns:a16="http://schemas.microsoft.com/office/drawing/2014/main" id="{C34E029F-C0D7-4C03-9F9A-BAAF9CA2E4E8}"/>
              </a:ext>
            </a:extLst>
          </p:cNvPr>
          <p:cNvPicPr>
            <a:picLocks noChangeAspect="1"/>
          </p:cNvPicPr>
          <p:nvPr/>
        </p:nvPicPr>
        <p:blipFill>
          <a:blip r:embed="rId6"/>
          <a:stretch>
            <a:fillRect/>
          </a:stretch>
        </p:blipFill>
        <p:spPr>
          <a:xfrm>
            <a:off x="10568199" y="5457807"/>
            <a:ext cx="960203" cy="594412"/>
          </a:xfrm>
          <a:prstGeom prst="rect">
            <a:avLst/>
          </a:prstGeom>
        </p:spPr>
      </p:pic>
    </p:spTree>
    <p:extLst>
      <p:ext uri="{BB962C8B-B14F-4D97-AF65-F5344CB8AC3E}">
        <p14:creationId xmlns:p14="http://schemas.microsoft.com/office/powerpoint/2010/main" val="888604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25C8A4-3154-4FF4-842F-D852E666131C}"/>
              </a:ext>
            </a:extLst>
          </p:cNvPr>
          <p:cNvSpPr/>
          <p:nvPr/>
        </p:nvSpPr>
        <p:spPr>
          <a:xfrm>
            <a:off x="752745" y="1266193"/>
            <a:ext cx="10893903" cy="1529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 name="矩形 10">
            <a:extLst>
              <a:ext uri="{FF2B5EF4-FFF2-40B4-BE49-F238E27FC236}">
                <a16:creationId xmlns:a16="http://schemas.microsoft.com/office/drawing/2014/main" id="{7A8295E0-F339-4B6D-A15B-72D150E66FAB}"/>
              </a:ext>
            </a:extLst>
          </p:cNvPr>
          <p:cNvSpPr>
            <a:spLocks noChangeArrowheads="1"/>
          </p:cNvSpPr>
          <p:nvPr/>
        </p:nvSpPr>
        <p:spPr bwMode="auto">
          <a:xfrm>
            <a:off x="1283553" y="1480617"/>
            <a:ext cx="98322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As the data is imbalanced with fraudulent jobs only around 800 but 17000 true jobs, it is so easy to have accuracy up to 95% to tell a fraudulent job from true ones. In this case, the false positive rate is crucially important. To improve this, we are going to oversample the fraudulent jobs data in the train set. We raise real and fake jobs to the same amount here by SMOTE.</a:t>
            </a:r>
            <a:endParaRPr lang="zh-CN" altLang="en-US"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4" name="组合 3">
            <a:extLst>
              <a:ext uri="{FF2B5EF4-FFF2-40B4-BE49-F238E27FC236}">
                <a16:creationId xmlns:a16="http://schemas.microsoft.com/office/drawing/2014/main" id="{B90C6D57-9074-4CCB-AD97-FDD92622E369}"/>
              </a:ext>
            </a:extLst>
          </p:cNvPr>
          <p:cNvGrpSpPr/>
          <p:nvPr/>
        </p:nvGrpSpPr>
        <p:grpSpPr>
          <a:xfrm>
            <a:off x="1208876" y="369288"/>
            <a:ext cx="7658100" cy="735806"/>
            <a:chOff x="1208876" y="369288"/>
            <a:chExt cx="7658100" cy="735806"/>
          </a:xfrm>
        </p:grpSpPr>
        <p:sp>
          <p:nvSpPr>
            <p:cNvPr id="5" name="文本框 4">
              <a:extLst>
                <a:ext uri="{FF2B5EF4-FFF2-40B4-BE49-F238E27FC236}">
                  <a16:creationId xmlns:a16="http://schemas.microsoft.com/office/drawing/2014/main" id="{6D108094-26E0-451C-A30E-F70322B279C9}"/>
                </a:ext>
              </a:extLst>
            </p:cNvPr>
            <p:cNvSpPr txBox="1"/>
            <p:nvPr/>
          </p:nvSpPr>
          <p:spPr>
            <a:xfrm>
              <a:off x="1208876" y="369288"/>
              <a:ext cx="7658100" cy="461665"/>
            </a:xfrm>
            <a:prstGeom prst="rect">
              <a:avLst/>
            </a:prstGeom>
            <a:noFill/>
          </p:spPr>
          <p:txBody>
            <a:bodyPr wrap="square" rtlCol="0">
              <a:spAutoFit/>
            </a:bodyPr>
            <a:lstStyle/>
            <a:p>
              <a:r>
                <a:rPr lang="en-US" altLang="zh-CN" sz="2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Oversampling</a:t>
              </a:r>
              <a:endParaRPr lang="zh-CN" altLang="en-US" sz="2400" dirty="0">
                <a:solidFill>
                  <a:srgbClr val="E0B07F"/>
                </a:solidFill>
              </a:endParaRPr>
            </a:p>
          </p:txBody>
        </p:sp>
        <p:sp>
          <p:nvSpPr>
            <p:cNvPr id="6" name="文本框 5">
              <a:extLst>
                <a:ext uri="{FF2B5EF4-FFF2-40B4-BE49-F238E27FC236}">
                  <a16:creationId xmlns:a16="http://schemas.microsoft.com/office/drawing/2014/main" id="{1303F1D9-AB8F-47DB-A61B-7C4982950D37}"/>
                </a:ext>
              </a:extLst>
            </p:cNvPr>
            <p:cNvSpPr txBox="1"/>
            <p:nvPr/>
          </p:nvSpPr>
          <p:spPr>
            <a:xfrm>
              <a:off x="1208876" y="797317"/>
              <a:ext cx="7658100" cy="307777"/>
            </a:xfrm>
            <a:prstGeom prst="rect">
              <a:avLst/>
            </a:prstGeom>
            <a:noFill/>
          </p:spPr>
          <p:txBody>
            <a:bodyPr wrap="square" rtlCol="0">
              <a:spAutoFit/>
            </a:bodyPr>
            <a:lstStyle/>
            <a:p>
              <a:r>
                <a:rPr lang="en-US" altLang="zh-CN" sz="1400" dirty="0">
                  <a:solidFill>
                    <a:schemeClr val="bg2"/>
                  </a:solidFill>
                  <a:ea typeface="思源黑体" panose="020B0400000000000000" pitchFamily="34" charset="-122"/>
                  <a:sym typeface="思源黑体" panose="020B0400000000000000" pitchFamily="34" charset="-122"/>
                </a:rPr>
                <a:t>Deal with the imbalanced dataset using Synthetic Minority Oversampling Technique</a:t>
              </a:r>
              <a:endParaRPr lang="zh-CN" altLang="en-US" sz="1400" dirty="0">
                <a:solidFill>
                  <a:schemeClr val="bg2"/>
                </a:solidFill>
              </a:endParaRPr>
            </a:p>
          </p:txBody>
        </p:sp>
      </p:grpSp>
      <p:grpSp>
        <p:nvGrpSpPr>
          <p:cNvPr id="7" name="组合 6">
            <a:extLst>
              <a:ext uri="{FF2B5EF4-FFF2-40B4-BE49-F238E27FC236}">
                <a16:creationId xmlns:a16="http://schemas.microsoft.com/office/drawing/2014/main" id="{0B64B786-FDB5-4494-B043-9722702B14E7}"/>
              </a:ext>
            </a:extLst>
          </p:cNvPr>
          <p:cNvGrpSpPr/>
          <p:nvPr/>
        </p:nvGrpSpPr>
        <p:grpSpPr>
          <a:xfrm>
            <a:off x="538226" y="153800"/>
            <a:ext cx="811275" cy="1299746"/>
            <a:chOff x="538226" y="153800"/>
            <a:chExt cx="811275" cy="1299746"/>
          </a:xfrm>
        </p:grpSpPr>
        <p:sp>
          <p:nvSpPr>
            <p:cNvPr id="8" name="文本框 7">
              <a:extLst>
                <a:ext uri="{FF2B5EF4-FFF2-40B4-BE49-F238E27FC236}">
                  <a16:creationId xmlns:a16="http://schemas.microsoft.com/office/drawing/2014/main" id="{30DE8908-AAEE-407D-A1E9-9D61B0D56575}"/>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7</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9" name="组合 8">
              <a:extLst>
                <a:ext uri="{FF2B5EF4-FFF2-40B4-BE49-F238E27FC236}">
                  <a16:creationId xmlns:a16="http://schemas.microsoft.com/office/drawing/2014/main" id="{45E049BA-E41C-4CC8-BBDB-F59ECAB68317}"/>
                </a:ext>
              </a:extLst>
            </p:cNvPr>
            <p:cNvGrpSpPr/>
            <p:nvPr/>
          </p:nvGrpSpPr>
          <p:grpSpPr>
            <a:xfrm rot="1279383">
              <a:off x="538418" y="260428"/>
              <a:ext cx="811083" cy="1193118"/>
              <a:chOff x="5326021" y="1359499"/>
              <a:chExt cx="2273644" cy="3344573"/>
            </a:xfrm>
          </p:grpSpPr>
          <p:cxnSp>
            <p:nvCxnSpPr>
              <p:cNvPr id="10" name="直接连接符 9">
                <a:extLst>
                  <a:ext uri="{FF2B5EF4-FFF2-40B4-BE49-F238E27FC236}">
                    <a16:creationId xmlns:a16="http://schemas.microsoft.com/office/drawing/2014/main" id="{E51CDCAC-4574-4BC3-9F6E-88A6553452CE}"/>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A47ADA70-8512-45E3-BDA6-6162480129FD}"/>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pic>
        <p:nvPicPr>
          <p:cNvPr id="12" name="图片 11">
            <a:extLst>
              <a:ext uri="{FF2B5EF4-FFF2-40B4-BE49-F238E27FC236}">
                <a16:creationId xmlns:a16="http://schemas.microsoft.com/office/drawing/2014/main" id="{3C857A08-6304-43A3-95AF-AAAEF1651A87}"/>
              </a:ext>
            </a:extLst>
          </p:cNvPr>
          <p:cNvPicPr>
            <a:picLocks noChangeAspect="1"/>
          </p:cNvPicPr>
          <p:nvPr/>
        </p:nvPicPr>
        <p:blipFill>
          <a:blip r:embed="rId2"/>
          <a:stretch>
            <a:fillRect/>
          </a:stretch>
        </p:blipFill>
        <p:spPr>
          <a:xfrm>
            <a:off x="2780906" y="2956794"/>
            <a:ext cx="6481406" cy="3674130"/>
          </a:xfrm>
          <a:prstGeom prst="rect">
            <a:avLst/>
          </a:prstGeom>
        </p:spPr>
      </p:pic>
    </p:spTree>
    <p:extLst>
      <p:ext uri="{BB962C8B-B14F-4D97-AF65-F5344CB8AC3E}">
        <p14:creationId xmlns:p14="http://schemas.microsoft.com/office/powerpoint/2010/main" val="375729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3069C4D-5F2B-44E5-8627-3F5DF688FDC8}"/>
              </a:ext>
            </a:extLst>
          </p:cNvPr>
          <p:cNvGrpSpPr/>
          <p:nvPr/>
        </p:nvGrpSpPr>
        <p:grpSpPr>
          <a:xfrm>
            <a:off x="1208876" y="369288"/>
            <a:ext cx="7658100" cy="735806"/>
            <a:chOff x="1208876" y="369288"/>
            <a:chExt cx="7658100" cy="735806"/>
          </a:xfrm>
        </p:grpSpPr>
        <p:sp>
          <p:nvSpPr>
            <p:cNvPr id="4" name="文本框 3">
              <a:extLst>
                <a:ext uri="{FF2B5EF4-FFF2-40B4-BE49-F238E27FC236}">
                  <a16:creationId xmlns:a16="http://schemas.microsoft.com/office/drawing/2014/main" id="{6E52A9DB-4923-4E24-9E56-177CD00AB459}"/>
                </a:ext>
              </a:extLst>
            </p:cNvPr>
            <p:cNvSpPr txBox="1"/>
            <p:nvPr/>
          </p:nvSpPr>
          <p:spPr>
            <a:xfrm>
              <a:off x="1208876" y="369288"/>
              <a:ext cx="7658100" cy="461665"/>
            </a:xfrm>
            <a:prstGeom prst="rect">
              <a:avLst/>
            </a:prstGeom>
            <a:noFill/>
          </p:spPr>
          <p:txBody>
            <a:bodyPr wrap="square" rtlCol="0">
              <a:spAutoFit/>
            </a:bodyPr>
            <a:lstStyle/>
            <a:p>
              <a:r>
                <a:rPr lang="en-US" altLang="zh-CN" sz="24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Build Model</a:t>
              </a:r>
              <a:endParaRPr lang="zh-CN" altLang="en-US" sz="2400" dirty="0">
                <a:solidFill>
                  <a:srgbClr val="E0B07F"/>
                </a:solidFill>
              </a:endParaRPr>
            </a:p>
          </p:txBody>
        </p:sp>
        <p:sp>
          <p:nvSpPr>
            <p:cNvPr id="5" name="文本框 4">
              <a:extLst>
                <a:ext uri="{FF2B5EF4-FFF2-40B4-BE49-F238E27FC236}">
                  <a16:creationId xmlns:a16="http://schemas.microsoft.com/office/drawing/2014/main" id="{80455401-DA55-4E68-88B6-0231687DEB59}"/>
                </a:ext>
              </a:extLst>
            </p:cNvPr>
            <p:cNvSpPr txBox="1"/>
            <p:nvPr/>
          </p:nvSpPr>
          <p:spPr>
            <a:xfrm>
              <a:off x="1208876" y="797317"/>
              <a:ext cx="7658100" cy="307777"/>
            </a:xfrm>
            <a:prstGeom prst="rect">
              <a:avLst/>
            </a:prstGeom>
            <a:noFill/>
          </p:spPr>
          <p:txBody>
            <a:bodyPr wrap="square" rtlCol="0">
              <a:spAutoFit/>
            </a:bodyPr>
            <a:lstStyle/>
            <a:p>
              <a:r>
                <a:rPr lang="en-US" altLang="zh-CN" sz="1400" dirty="0">
                  <a:solidFill>
                    <a:schemeClr val="bg2"/>
                  </a:solidFill>
                  <a:ea typeface="思源黑体" panose="020B0400000000000000" pitchFamily="34" charset="-122"/>
                  <a:sym typeface="思源黑体" panose="020B0400000000000000" pitchFamily="34" charset="-122"/>
                </a:rPr>
                <a:t>Establish the train and data sets</a:t>
              </a:r>
              <a:endParaRPr lang="zh-CN" altLang="en-US" sz="1400" dirty="0">
                <a:solidFill>
                  <a:schemeClr val="bg2"/>
                </a:solidFill>
              </a:endParaRPr>
            </a:p>
          </p:txBody>
        </p:sp>
      </p:grpSp>
      <p:grpSp>
        <p:nvGrpSpPr>
          <p:cNvPr id="6" name="组合 5">
            <a:extLst>
              <a:ext uri="{FF2B5EF4-FFF2-40B4-BE49-F238E27FC236}">
                <a16:creationId xmlns:a16="http://schemas.microsoft.com/office/drawing/2014/main" id="{325CFCB4-9EB1-48F2-8E93-BF36FCA20A6B}"/>
              </a:ext>
            </a:extLst>
          </p:cNvPr>
          <p:cNvGrpSpPr/>
          <p:nvPr/>
        </p:nvGrpSpPr>
        <p:grpSpPr>
          <a:xfrm>
            <a:off x="538226" y="153800"/>
            <a:ext cx="811275" cy="1299746"/>
            <a:chOff x="538226" y="153800"/>
            <a:chExt cx="811275" cy="1299746"/>
          </a:xfrm>
        </p:grpSpPr>
        <p:sp>
          <p:nvSpPr>
            <p:cNvPr id="7" name="文本框 6">
              <a:extLst>
                <a:ext uri="{FF2B5EF4-FFF2-40B4-BE49-F238E27FC236}">
                  <a16:creationId xmlns:a16="http://schemas.microsoft.com/office/drawing/2014/main" id="{120AA7F0-FC04-4477-8BE9-5FBFDDD3DEB7}"/>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8</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8" name="组合 7">
              <a:extLst>
                <a:ext uri="{FF2B5EF4-FFF2-40B4-BE49-F238E27FC236}">
                  <a16:creationId xmlns:a16="http://schemas.microsoft.com/office/drawing/2014/main" id="{2DD7BDC0-6343-44D4-92A5-DA64FF6E85E7}"/>
                </a:ext>
              </a:extLst>
            </p:cNvPr>
            <p:cNvGrpSpPr/>
            <p:nvPr/>
          </p:nvGrpSpPr>
          <p:grpSpPr>
            <a:xfrm rot="1279383">
              <a:off x="538418" y="260428"/>
              <a:ext cx="811083" cy="1193118"/>
              <a:chOff x="5326021" y="1359499"/>
              <a:chExt cx="2273644" cy="3344573"/>
            </a:xfrm>
          </p:grpSpPr>
          <p:cxnSp>
            <p:nvCxnSpPr>
              <p:cNvPr id="9" name="直接连接符 8">
                <a:extLst>
                  <a:ext uri="{FF2B5EF4-FFF2-40B4-BE49-F238E27FC236}">
                    <a16:creationId xmlns:a16="http://schemas.microsoft.com/office/drawing/2014/main" id="{DEFFBAFB-6BBD-4C74-A13C-37FB8551F3C8}"/>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任意多边形: 形状 9">
                <a:extLst>
                  <a:ext uri="{FF2B5EF4-FFF2-40B4-BE49-F238E27FC236}">
                    <a16:creationId xmlns:a16="http://schemas.microsoft.com/office/drawing/2014/main" id="{99037617-46A8-4156-B012-3AFE4940BCD6}"/>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3" name="矩形 12">
            <a:extLst>
              <a:ext uri="{FF2B5EF4-FFF2-40B4-BE49-F238E27FC236}">
                <a16:creationId xmlns:a16="http://schemas.microsoft.com/office/drawing/2014/main" id="{E2FD8F69-FB8B-4DF6-808C-B94EB7106E30}"/>
              </a:ext>
            </a:extLst>
          </p:cNvPr>
          <p:cNvSpPr/>
          <p:nvPr/>
        </p:nvSpPr>
        <p:spPr>
          <a:xfrm>
            <a:off x="1591571" y="4956701"/>
            <a:ext cx="9032438" cy="1529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4" name="矩形 10">
            <a:extLst>
              <a:ext uri="{FF2B5EF4-FFF2-40B4-BE49-F238E27FC236}">
                <a16:creationId xmlns:a16="http://schemas.microsoft.com/office/drawing/2014/main" id="{7C47A4D8-1F18-4A4F-8A97-E03B80F8C45B}"/>
              </a:ext>
            </a:extLst>
          </p:cNvPr>
          <p:cNvSpPr>
            <a:spLocks noChangeArrowheads="1"/>
          </p:cNvSpPr>
          <p:nvPr/>
        </p:nvSpPr>
        <p:spPr bwMode="auto">
          <a:xfrm>
            <a:off x="3025978" y="5229686"/>
            <a:ext cx="61636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In this way, the sample sizes are determined: </a:t>
            </a:r>
          </a:p>
          <a:p>
            <a:pPr algn="ctr" eaLnBrk="1" hangingPunct="1"/>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Train set: </a:t>
            </a:r>
            <a:r>
              <a:rPr lang="en-US" altLang="zh-CN" sz="1600" dirty="0" err="1">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X_train</a:t>
            </a:r>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(27196, 4427), </a:t>
            </a:r>
            <a:r>
              <a:rPr lang="en-US" altLang="zh-CN" sz="1600" dirty="0" err="1">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y_train</a:t>
            </a:r>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(27196, 1)</a:t>
            </a:r>
          </a:p>
          <a:p>
            <a:pPr algn="ctr" eaLnBrk="1" hangingPunct="1"/>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Test set: </a:t>
            </a:r>
            <a:r>
              <a:rPr lang="en-US" altLang="zh-CN" sz="1600" dirty="0" err="1">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X_test_origin</a:t>
            </a:r>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(3576, 4427), </a:t>
            </a:r>
            <a:r>
              <a:rPr lang="en-US" altLang="zh-CN" sz="1600" dirty="0" err="1">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y_test_origin</a:t>
            </a:r>
            <a:r>
              <a:rPr lang="en-US" altLang="zh-CN"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rPr>
              <a:t>(3576, 1)</a:t>
            </a:r>
            <a:endParaRPr lang="zh-CN" altLang="en-US" sz="1600" dirty="0">
              <a:solidFill>
                <a:srgbClr val="E0B07F"/>
              </a:solidFill>
              <a:latin typeface="思源黑体" panose="020B0400000000000000" pitchFamily="34" charset="-122"/>
              <a:ea typeface="思源黑体" panose="020B0400000000000000" pitchFamily="34" charset="-122"/>
              <a:sym typeface="思源黑体" panose="020B0400000000000000" pitchFamily="34" charset="-122"/>
            </a:endParaRPr>
          </a:p>
        </p:txBody>
      </p:sp>
      <p:pic>
        <p:nvPicPr>
          <p:cNvPr id="15" name="图片 14">
            <a:extLst>
              <a:ext uri="{FF2B5EF4-FFF2-40B4-BE49-F238E27FC236}">
                <a16:creationId xmlns:a16="http://schemas.microsoft.com/office/drawing/2014/main" id="{312C0F2F-1771-450F-BCB9-C33462E94976}"/>
              </a:ext>
            </a:extLst>
          </p:cNvPr>
          <p:cNvPicPr>
            <a:picLocks noChangeAspect="1"/>
          </p:cNvPicPr>
          <p:nvPr/>
        </p:nvPicPr>
        <p:blipFill>
          <a:blip r:embed="rId2"/>
          <a:stretch>
            <a:fillRect/>
          </a:stretch>
        </p:blipFill>
        <p:spPr>
          <a:xfrm>
            <a:off x="2373165" y="1205465"/>
            <a:ext cx="7445670" cy="3650864"/>
          </a:xfrm>
          <a:prstGeom prst="rect">
            <a:avLst/>
          </a:prstGeom>
        </p:spPr>
      </p:pic>
    </p:spTree>
    <p:extLst>
      <p:ext uri="{BB962C8B-B14F-4D97-AF65-F5344CB8AC3E}">
        <p14:creationId xmlns:p14="http://schemas.microsoft.com/office/powerpoint/2010/main" val="127375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3386136" y="3335259"/>
            <a:ext cx="5419725" cy="895350"/>
          </a:xfrm>
        </p:spPr>
        <p:txBody>
          <a:bodyPr>
            <a:normAutofit fontScale="90000"/>
          </a:bodyPr>
          <a:lstStyle/>
          <a:p>
            <a:pPr algn="ctr"/>
            <a:r>
              <a:rPr lang="en-US" altLang="zh-CN" sz="3200" dirty="0">
                <a:solidFill>
                  <a:schemeClr val="accent1">
                    <a:lumMod val="100000"/>
                  </a:schemeClr>
                </a:solidFill>
                <a:latin typeface="思源黑体 CN Light" panose="020B0300000000000000" pitchFamily="34" charset="-122"/>
                <a:ea typeface="思源黑体 CN Light" panose="020B0300000000000000" pitchFamily="34" charset="-122"/>
                <a:sym typeface="思源黑体" panose="020B0400000000000000" pitchFamily="34" charset="-122"/>
              </a:rPr>
              <a:t>Model 1: Classification Tree </a:t>
            </a:r>
            <a:endParaRPr lang="zh-CN" altLang="en-US" sz="3200" dirty="0">
              <a:solidFill>
                <a:schemeClr val="accent1">
                  <a:lumMod val="100000"/>
                </a:schemeClr>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p:txBody>
      </p:sp>
      <p:sp>
        <p:nvSpPr>
          <p:cNvPr id="6" name="文本占位符 5"/>
          <p:cNvSpPr>
            <a:spLocks noGrp="1"/>
          </p:cNvSpPr>
          <p:nvPr>
            <p:ph type="body" idx="4294967295"/>
          </p:nvPr>
        </p:nvSpPr>
        <p:spPr>
          <a:xfrm>
            <a:off x="3758406" y="4230609"/>
            <a:ext cx="4675187" cy="1014413"/>
          </a:xfrm>
        </p:spPr>
        <p:txBody>
          <a:bodyPr>
            <a:normAutofit/>
          </a:bodyPr>
          <a:lstStyle/>
          <a:p>
            <a:pPr marL="0" lvl="0" indent="0" algn="ctr">
              <a:buNone/>
            </a:pPr>
            <a:endParaRPr lang="en-US" altLang="zh-CN"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a:p>
            <a:pPr marL="0" lvl="0" indent="0" algn="ctr">
              <a:buNone/>
            </a:pPr>
            <a:r>
              <a:rPr lang="en-US" altLang="zh-CN"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rPr>
              <a:t>We will use binary classification to predict the result</a:t>
            </a:r>
            <a:endParaRPr lang="zh-CN" altLang="en-US"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5442549" y="900634"/>
            <a:ext cx="1433406" cy="2646878"/>
          </a:xfrm>
          <a:prstGeom prst="rect">
            <a:avLst/>
          </a:prstGeom>
          <a:noFill/>
        </p:spPr>
        <p:txBody>
          <a:bodyPr wrap="non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600" dirty="0">
                <a:gradFill>
                  <a:gsLst>
                    <a:gs pos="36000">
                      <a:srgbClr val="FFFFFF"/>
                    </a:gs>
                    <a:gs pos="70000">
                      <a:prstClr val="black">
                        <a:lumMod val="50000"/>
                        <a:lumOff val="50000"/>
                        <a:alpha val="0"/>
                      </a:prst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3</a:t>
            </a:r>
            <a:endParaRPr kumimoji="0" lang="zh-CN" altLang="en-US" sz="16600" b="0" i="0" u="none" strike="noStrike" kern="1200" cap="none" spc="0" normalizeH="0" baseline="0" noProof="0" dirty="0">
              <a:ln>
                <a:noFill/>
              </a:ln>
              <a:gradFill>
                <a:gsLst>
                  <a:gs pos="36000">
                    <a:srgbClr val="FFFFFF"/>
                  </a:gs>
                  <a:gs pos="70000">
                    <a:prstClr val="black">
                      <a:lumMod val="50000"/>
                      <a:lumOff val="50000"/>
                      <a:alpha val="0"/>
                    </a:prstClr>
                  </a:gs>
                </a:gsLst>
                <a:lin ang="5400000" scaled="1"/>
              </a:gradFill>
              <a:effectLst/>
              <a:uLnTx/>
              <a:uFillTx/>
              <a:latin typeface="思源黑体 CN Light" panose="020B0300000000000000" pitchFamily="34" charset="-122"/>
              <a:ea typeface="字魂54号-贤黑" panose="00000500000000000000" pitchFamily="2" charset="-122"/>
              <a:cs typeface="+mn-cs"/>
              <a:sym typeface="思源黑体" panose="020B0400000000000000" pitchFamily="34" charset="-122"/>
            </a:endParaRPr>
          </a:p>
        </p:txBody>
      </p:sp>
      <p:grpSp>
        <p:nvGrpSpPr>
          <p:cNvPr id="4" name="组合 3">
            <a:extLst>
              <a:ext uri="{FF2B5EF4-FFF2-40B4-BE49-F238E27FC236}">
                <a16:creationId xmlns:a16="http://schemas.microsoft.com/office/drawing/2014/main" id="{47AA6A77-1222-4243-806E-EDF916201DE9}"/>
              </a:ext>
            </a:extLst>
          </p:cNvPr>
          <p:cNvGrpSpPr/>
          <p:nvPr/>
        </p:nvGrpSpPr>
        <p:grpSpPr>
          <a:xfrm rot="1279383">
            <a:off x="5337810" y="1303081"/>
            <a:ext cx="1881389" cy="2767558"/>
            <a:chOff x="5326021" y="1359499"/>
            <a:chExt cx="2273644" cy="3344573"/>
          </a:xfrm>
        </p:grpSpPr>
        <p:cxnSp>
          <p:nvCxnSpPr>
            <p:cNvPr id="8" name="直接连接符 7">
              <a:extLst>
                <a:ext uri="{FF2B5EF4-FFF2-40B4-BE49-F238E27FC236}">
                  <a16:creationId xmlns:a16="http://schemas.microsoft.com/office/drawing/2014/main" id="{7EFB3E33-333F-4634-8C15-7D06564F35A8}"/>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任意多边形: 形状 9">
              <a:extLst>
                <a:ext uri="{FF2B5EF4-FFF2-40B4-BE49-F238E27FC236}">
                  <a16:creationId xmlns:a16="http://schemas.microsoft.com/office/drawing/2014/main" id="{E73AA28D-9CD2-4A09-8567-FAEF0A53901B}"/>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ea typeface="思源黑体"/>
                <a:cs typeface="+mn-cs"/>
              </a:endParaRPr>
            </a:p>
          </p:txBody>
        </p:sp>
      </p:grpSp>
    </p:spTree>
    <p:extLst>
      <p:ext uri="{BB962C8B-B14F-4D97-AF65-F5344CB8AC3E}">
        <p14:creationId xmlns:p14="http://schemas.microsoft.com/office/powerpoint/2010/main" val="373893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2"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3"/>
            </p:custDataLst>
          </p:nvPr>
        </p:nvSpPr>
        <p:spPr>
          <a:xfrm>
            <a:off x="0" y="0"/>
            <a:ext cx="158750" cy="158750"/>
          </a:xfrm>
          <a:prstGeom prst="rect">
            <a:avLst/>
          </a:prstGeom>
          <a:solidFill>
            <a:schemeClr val="accent1">
              <a:lumMod val="100000"/>
            </a:schemeClr>
          </a:solidFill>
          <a:ln>
            <a:solidFill>
              <a:schemeClr val="accent1">
                <a:lumMod val="100000"/>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457200" rtl="0" eaLnBrk="1" fontAlgn="auto" latinLnBrk="0" hangingPunct="1">
              <a:lnSpc>
                <a:spcPct val="90000"/>
              </a:lnSpc>
              <a:spcBef>
                <a:spcPct val="0"/>
              </a:spcBef>
              <a:spcAft>
                <a:spcPct val="0"/>
              </a:spcAft>
              <a:buClrTx/>
              <a:buSzTx/>
              <a:buFontTx/>
              <a:buNone/>
              <a:tabLst/>
              <a:defRPr/>
            </a:pPr>
            <a:endParaRPr kumimoji="0" lang="en-US" altLang="zh-CN" sz="4000" b="1"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4" name="矩形: 圆角 3">
            <a:extLst>
              <a:ext uri="{FF2B5EF4-FFF2-40B4-BE49-F238E27FC236}">
                <a16:creationId xmlns:a16="http://schemas.microsoft.com/office/drawing/2014/main" id="{62BA5E44-FF2D-49F4-903A-6DBC1ECE4A7C}"/>
              </a:ext>
            </a:extLst>
          </p:cNvPr>
          <p:cNvSpPr/>
          <p:nvPr/>
        </p:nvSpPr>
        <p:spPr>
          <a:xfrm rot="2700000">
            <a:off x="2619829" y="2752408"/>
            <a:ext cx="669314" cy="669314"/>
          </a:xfrm>
          <a:prstGeom prst="roundRect">
            <a:avLst>
              <a:gd name="adj" fmla="val 1016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ea typeface="思源黑体"/>
              <a:cs typeface="+mn-cs"/>
            </a:endParaRPr>
          </a:p>
        </p:txBody>
      </p:sp>
      <p:cxnSp>
        <p:nvCxnSpPr>
          <p:cNvPr id="22" name="直接连接符 21">
            <a:extLst>
              <a:ext uri="{FF2B5EF4-FFF2-40B4-BE49-F238E27FC236}">
                <a16:creationId xmlns:a16="http://schemas.microsoft.com/office/drawing/2014/main" id="{91A05986-9F94-4D06-B0AB-3D00AE072AF0}"/>
              </a:ext>
            </a:extLst>
          </p:cNvPr>
          <p:cNvCxnSpPr>
            <a:cxnSpLocks/>
          </p:cNvCxnSpPr>
          <p:nvPr/>
        </p:nvCxnSpPr>
        <p:spPr>
          <a:xfrm flipH="1">
            <a:off x="2686625" y="3256905"/>
            <a:ext cx="659837" cy="594834"/>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ïŝļîḓê">
            <a:extLst>
              <a:ext uri="{FF2B5EF4-FFF2-40B4-BE49-F238E27FC236}">
                <a16:creationId xmlns:a16="http://schemas.microsoft.com/office/drawing/2014/main" id="{EEED3CA8-3031-4682-9799-AB31CF88FC44}"/>
              </a:ext>
            </a:extLst>
          </p:cNvPr>
          <p:cNvSpPr/>
          <p:nvPr/>
        </p:nvSpPr>
        <p:spPr>
          <a:xfrm>
            <a:off x="2619829" y="2717219"/>
            <a:ext cx="793430" cy="664164"/>
          </a:xfrm>
          <a:prstGeom prst="rect">
            <a:avLst/>
          </a:prstGeom>
        </p:spPr>
        <p:txBody>
          <a:bodyPr wrap="square" lIns="91440" tIns="45720" rIns="91440" bIns="45720" anchor="ctr" anchorCtr="0">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01.</a:t>
            </a:r>
            <a:endParaRPr kumimoji="0" lang="zh-CN" altLang="en-US" sz="2800" b="1"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25" name="íṡḷídê">
            <a:extLst>
              <a:ext uri="{FF2B5EF4-FFF2-40B4-BE49-F238E27FC236}">
                <a16:creationId xmlns:a16="http://schemas.microsoft.com/office/drawing/2014/main" id="{00604EA1-CEDB-4799-9105-F3CCF42468FE}"/>
              </a:ext>
            </a:extLst>
          </p:cNvPr>
          <p:cNvSpPr/>
          <p:nvPr/>
        </p:nvSpPr>
        <p:spPr bwMode="auto">
          <a:xfrm>
            <a:off x="3497198" y="2806592"/>
            <a:ext cx="2510158" cy="664164"/>
          </a:xfrm>
          <a:prstGeom prst="rect">
            <a:avLst/>
          </a:prstGeom>
          <a:noFill/>
          <a:ln w="3175">
            <a:noFill/>
          </a:ln>
        </p:spPr>
        <p:txBody>
          <a:bodyPr vert="horz" wrap="square" lIns="91440" tIns="45720" rIns="91440" bIns="45720" numCol="1" anchor="ctr"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ea typeface="思源黑体"/>
                <a:cs typeface="+mn-cs"/>
              </a:rPr>
              <a:t>Exploratory Data Analysis and observations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ea typeface="思源黑体"/>
                <a:cs typeface="+mn-cs"/>
              </a:rPr>
              <a:t> (By Dou </a:t>
            </a:r>
            <a:r>
              <a:rPr kumimoji="0" lang="en-US" altLang="zh-CN" sz="1400" b="0" i="0" u="none" strike="noStrike" kern="1200" cap="none" spc="0" normalizeH="0" baseline="0" noProof="0" dirty="0" err="1">
                <a:ln>
                  <a:noFill/>
                </a:ln>
                <a:solidFill>
                  <a:srgbClr val="FFFFFF"/>
                </a:solidFill>
                <a:effectLst/>
                <a:uLnTx/>
                <a:uFillTx/>
                <a:ea typeface="思源黑体"/>
                <a:cs typeface="+mn-cs"/>
              </a:rPr>
              <a:t>Yuxiao</a:t>
            </a:r>
            <a:r>
              <a:rPr kumimoji="0" lang="en-US" altLang="zh-CN" sz="1400" b="0" i="0" u="none" strike="noStrike" kern="1200" cap="none" spc="0" normalizeH="0" baseline="0" noProof="0" dirty="0">
                <a:ln>
                  <a:noFill/>
                </a:ln>
                <a:solidFill>
                  <a:srgbClr val="FFFFFF"/>
                </a:solidFill>
                <a:effectLst/>
                <a:uLnTx/>
                <a:uFillTx/>
                <a:ea typeface="思源黑体"/>
                <a:cs typeface="+mn-cs"/>
              </a:rPr>
              <a:t>)</a:t>
            </a:r>
            <a:endParaRPr kumimoji="0" lang="en-US" altLang="zh-CN"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31" name="矩形: 圆角 30">
            <a:extLst>
              <a:ext uri="{FF2B5EF4-FFF2-40B4-BE49-F238E27FC236}">
                <a16:creationId xmlns:a16="http://schemas.microsoft.com/office/drawing/2014/main" id="{B99AB66F-826A-4D1B-88DD-A825EA6A7009}"/>
              </a:ext>
            </a:extLst>
          </p:cNvPr>
          <p:cNvSpPr/>
          <p:nvPr/>
        </p:nvSpPr>
        <p:spPr>
          <a:xfrm rot="2700000">
            <a:off x="2619829" y="4148063"/>
            <a:ext cx="669314" cy="669314"/>
          </a:xfrm>
          <a:prstGeom prst="roundRect">
            <a:avLst>
              <a:gd name="adj" fmla="val 10161"/>
            </a:avLst>
          </a:prstGeom>
          <a:solidFill>
            <a:schemeClr val="accent1">
              <a:lumMod val="100000"/>
            </a:schemeClr>
          </a:solidFill>
          <a:ln>
            <a:solidFill>
              <a:schemeClr val="accent1">
                <a:lumMod val="100000"/>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ea typeface="思源黑体"/>
              <a:cs typeface="+mn-cs"/>
            </a:endParaRPr>
          </a:p>
        </p:txBody>
      </p:sp>
      <p:cxnSp>
        <p:nvCxnSpPr>
          <p:cNvPr id="32" name="直接连接符 31">
            <a:extLst>
              <a:ext uri="{FF2B5EF4-FFF2-40B4-BE49-F238E27FC236}">
                <a16:creationId xmlns:a16="http://schemas.microsoft.com/office/drawing/2014/main" id="{B77D0585-9EC5-496C-9C25-53D3FBF4B382}"/>
              </a:ext>
            </a:extLst>
          </p:cNvPr>
          <p:cNvCxnSpPr>
            <a:cxnSpLocks/>
          </p:cNvCxnSpPr>
          <p:nvPr/>
        </p:nvCxnSpPr>
        <p:spPr>
          <a:xfrm flipH="1">
            <a:off x="2686625" y="4652560"/>
            <a:ext cx="659837" cy="594834"/>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3" name="ïŝļîḓê">
            <a:extLst>
              <a:ext uri="{FF2B5EF4-FFF2-40B4-BE49-F238E27FC236}">
                <a16:creationId xmlns:a16="http://schemas.microsoft.com/office/drawing/2014/main" id="{8DE77BA0-B285-47DE-905A-509D3AE2A52E}"/>
              </a:ext>
            </a:extLst>
          </p:cNvPr>
          <p:cNvSpPr/>
          <p:nvPr/>
        </p:nvSpPr>
        <p:spPr>
          <a:xfrm>
            <a:off x="2619829" y="4112874"/>
            <a:ext cx="793430" cy="664164"/>
          </a:xfrm>
          <a:prstGeom prst="rect">
            <a:avLst/>
          </a:prstGeom>
        </p:spPr>
        <p:txBody>
          <a:bodyPr wrap="square" lIns="91440" tIns="45720" rIns="91440" bIns="45720" anchor="ctr" anchorCtr="0">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03.</a:t>
            </a:r>
            <a:endParaRPr kumimoji="0" lang="zh-CN" altLang="en-US" sz="2800" b="1"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35" name="íṡḷídê">
            <a:extLst>
              <a:ext uri="{FF2B5EF4-FFF2-40B4-BE49-F238E27FC236}">
                <a16:creationId xmlns:a16="http://schemas.microsoft.com/office/drawing/2014/main" id="{02775580-7073-47B8-920F-CEEB80C487CD}"/>
              </a:ext>
            </a:extLst>
          </p:cNvPr>
          <p:cNvSpPr/>
          <p:nvPr/>
        </p:nvSpPr>
        <p:spPr bwMode="auto">
          <a:xfrm>
            <a:off x="3551878" y="4048500"/>
            <a:ext cx="2510158" cy="664164"/>
          </a:xfrm>
          <a:prstGeom prst="rect">
            <a:avLst/>
          </a:prstGeom>
          <a:noFill/>
          <a:ln w="3175">
            <a:no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Prediction models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1400" dirty="0">
                <a:solidFill>
                  <a:srgbClr val="FFFFFF"/>
                </a:solidFill>
                <a:latin typeface="思源黑体" panose="020B0400000000000000" pitchFamily="34" charset="-122"/>
                <a:ea typeface="思源黑体" panose="020B0400000000000000" pitchFamily="34" charset="-122"/>
                <a:sym typeface="思源黑体" panose="020B0400000000000000" pitchFamily="34" charset="-122"/>
              </a:rPr>
              <a:t>(By Lu </a:t>
            </a:r>
            <a:r>
              <a:rPr lang="en-US" altLang="zh-CN" sz="1400" dirty="0" err="1">
                <a:solidFill>
                  <a:srgbClr val="FFFFFF"/>
                </a:solidFill>
                <a:latin typeface="思源黑体" panose="020B0400000000000000" pitchFamily="34" charset="-122"/>
                <a:ea typeface="思源黑体" panose="020B0400000000000000" pitchFamily="34" charset="-122"/>
                <a:sym typeface="思源黑体" panose="020B0400000000000000" pitchFamily="34" charset="-122"/>
              </a:rPr>
              <a:t>Jingjun</a:t>
            </a:r>
            <a:r>
              <a:rPr lang="en-US" altLang="zh-CN" sz="1400" dirty="0">
                <a:solidFill>
                  <a:srgbClr val="FFFFFF"/>
                </a:solidFill>
                <a:latin typeface="思源黑体" panose="020B0400000000000000" pitchFamily="34" charset="-122"/>
                <a:ea typeface="思源黑体" panose="020B0400000000000000" pitchFamily="34" charset="-122"/>
                <a:sym typeface="思源黑体" panose="020B0400000000000000" pitchFamily="34" charset="-122"/>
              </a:rPr>
              <a:t>)</a:t>
            </a:r>
            <a:endParaRPr kumimoji="0" lang="en-US" altLang="zh-CN"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36" name="矩形: 圆角 35">
            <a:extLst>
              <a:ext uri="{FF2B5EF4-FFF2-40B4-BE49-F238E27FC236}">
                <a16:creationId xmlns:a16="http://schemas.microsoft.com/office/drawing/2014/main" id="{5DA46A32-346D-4759-AF61-4BCDBD9B85F8}"/>
              </a:ext>
            </a:extLst>
          </p:cNvPr>
          <p:cNvSpPr/>
          <p:nvPr/>
        </p:nvSpPr>
        <p:spPr>
          <a:xfrm rot="2700000">
            <a:off x="6540539" y="2752408"/>
            <a:ext cx="669314" cy="669314"/>
          </a:xfrm>
          <a:prstGeom prst="roundRect">
            <a:avLst>
              <a:gd name="adj" fmla="val 10161"/>
            </a:avLst>
          </a:prstGeom>
          <a:solidFill>
            <a:schemeClr val="accent1">
              <a:lumMod val="100000"/>
            </a:schemeClr>
          </a:solidFill>
          <a:ln>
            <a:solidFill>
              <a:schemeClr val="accent1">
                <a:lumMod val="100000"/>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ea typeface="思源黑体"/>
              <a:cs typeface="+mn-cs"/>
            </a:endParaRPr>
          </a:p>
        </p:txBody>
      </p:sp>
      <p:cxnSp>
        <p:nvCxnSpPr>
          <p:cNvPr id="37" name="直接连接符 36">
            <a:extLst>
              <a:ext uri="{FF2B5EF4-FFF2-40B4-BE49-F238E27FC236}">
                <a16:creationId xmlns:a16="http://schemas.microsoft.com/office/drawing/2014/main" id="{A8AD3D63-DD73-4BD6-80B5-C665FF91B0B6}"/>
              </a:ext>
            </a:extLst>
          </p:cNvPr>
          <p:cNvCxnSpPr>
            <a:cxnSpLocks/>
          </p:cNvCxnSpPr>
          <p:nvPr/>
        </p:nvCxnSpPr>
        <p:spPr>
          <a:xfrm flipH="1">
            <a:off x="6607335" y="3256905"/>
            <a:ext cx="659837" cy="594834"/>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ïŝļîḓê">
            <a:extLst>
              <a:ext uri="{FF2B5EF4-FFF2-40B4-BE49-F238E27FC236}">
                <a16:creationId xmlns:a16="http://schemas.microsoft.com/office/drawing/2014/main" id="{47D2A067-19B8-425F-A88C-4E199A92A119}"/>
              </a:ext>
            </a:extLst>
          </p:cNvPr>
          <p:cNvSpPr/>
          <p:nvPr/>
        </p:nvSpPr>
        <p:spPr>
          <a:xfrm>
            <a:off x="6540539" y="2717219"/>
            <a:ext cx="793430" cy="664164"/>
          </a:xfrm>
          <a:prstGeom prst="rect">
            <a:avLst/>
          </a:prstGeom>
        </p:spPr>
        <p:txBody>
          <a:bodyPr wrap="square" lIns="91440" tIns="45720" rIns="91440" bIns="45720" anchor="ctr" anchorCtr="0">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02.</a:t>
            </a:r>
            <a:endParaRPr kumimoji="0" lang="zh-CN" altLang="en-US" sz="2800" b="1"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40" name="íṡḷídê">
            <a:extLst>
              <a:ext uri="{FF2B5EF4-FFF2-40B4-BE49-F238E27FC236}">
                <a16:creationId xmlns:a16="http://schemas.microsoft.com/office/drawing/2014/main" id="{4712B3F5-B161-4627-905B-B74F1E8375F6}"/>
              </a:ext>
            </a:extLst>
          </p:cNvPr>
          <p:cNvSpPr/>
          <p:nvPr/>
        </p:nvSpPr>
        <p:spPr bwMode="auto">
          <a:xfrm>
            <a:off x="7417908" y="2717219"/>
            <a:ext cx="2510158" cy="664164"/>
          </a:xfrm>
          <a:prstGeom prst="rect">
            <a:avLst/>
          </a:prstGeom>
          <a:noFill/>
          <a:ln w="3175">
            <a:no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TF-IDF</a:t>
            </a: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1400" dirty="0">
                <a:solidFill>
                  <a:srgbClr val="FFFFFF"/>
                </a:solidFill>
                <a:latin typeface="思源黑体" panose="020B0400000000000000" pitchFamily="34" charset="-122"/>
                <a:ea typeface="思源黑体" panose="020B0400000000000000" pitchFamily="34" charset="-122"/>
                <a:sym typeface="思源黑体" panose="020B0400000000000000" pitchFamily="34" charset="-122"/>
              </a:rPr>
              <a:t>(By Liu </a:t>
            </a:r>
            <a:r>
              <a:rPr lang="en-US" altLang="zh-CN" sz="1400" dirty="0" err="1">
                <a:solidFill>
                  <a:srgbClr val="FFFFFF"/>
                </a:solidFill>
                <a:latin typeface="思源黑体" panose="020B0400000000000000" pitchFamily="34" charset="-122"/>
                <a:ea typeface="思源黑体" panose="020B0400000000000000" pitchFamily="34" charset="-122"/>
                <a:sym typeface="思源黑体" panose="020B0400000000000000" pitchFamily="34" charset="-122"/>
              </a:rPr>
              <a:t>Jikun</a:t>
            </a:r>
            <a:r>
              <a:rPr lang="en-US" altLang="zh-CN" sz="1400" dirty="0">
                <a:solidFill>
                  <a:srgbClr val="FFFFFF"/>
                </a:solidFill>
                <a:latin typeface="思源黑体" panose="020B0400000000000000" pitchFamily="34" charset="-122"/>
                <a:ea typeface="思源黑体" panose="020B0400000000000000" pitchFamily="34" charset="-122"/>
                <a:sym typeface="思源黑体" panose="020B0400000000000000" pitchFamily="34" charset="-122"/>
              </a:rPr>
              <a:t>)</a:t>
            </a:r>
            <a:endParaRPr kumimoji="0" lang="en-US" altLang="zh-CN"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41" name="矩形: 圆角 40">
            <a:extLst>
              <a:ext uri="{FF2B5EF4-FFF2-40B4-BE49-F238E27FC236}">
                <a16:creationId xmlns:a16="http://schemas.microsoft.com/office/drawing/2014/main" id="{C4FE4CCD-B451-4F3E-B7FA-B9D90609B6BE}"/>
              </a:ext>
            </a:extLst>
          </p:cNvPr>
          <p:cNvSpPr/>
          <p:nvPr/>
        </p:nvSpPr>
        <p:spPr>
          <a:xfrm rot="2700000">
            <a:off x="6540539" y="4148063"/>
            <a:ext cx="669314" cy="669314"/>
          </a:xfrm>
          <a:prstGeom prst="roundRect">
            <a:avLst>
              <a:gd name="adj" fmla="val 1016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ea typeface="思源黑体"/>
              <a:cs typeface="+mn-cs"/>
            </a:endParaRPr>
          </a:p>
        </p:txBody>
      </p:sp>
      <p:cxnSp>
        <p:nvCxnSpPr>
          <p:cNvPr id="42" name="直接连接符 41">
            <a:extLst>
              <a:ext uri="{FF2B5EF4-FFF2-40B4-BE49-F238E27FC236}">
                <a16:creationId xmlns:a16="http://schemas.microsoft.com/office/drawing/2014/main" id="{345AABD6-D3A0-4069-947A-1A27365BE8BA}"/>
              </a:ext>
            </a:extLst>
          </p:cNvPr>
          <p:cNvCxnSpPr>
            <a:cxnSpLocks/>
          </p:cNvCxnSpPr>
          <p:nvPr/>
        </p:nvCxnSpPr>
        <p:spPr>
          <a:xfrm flipH="1">
            <a:off x="6607335" y="4652560"/>
            <a:ext cx="659837" cy="594834"/>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ïŝļîḓê">
            <a:extLst>
              <a:ext uri="{FF2B5EF4-FFF2-40B4-BE49-F238E27FC236}">
                <a16:creationId xmlns:a16="http://schemas.microsoft.com/office/drawing/2014/main" id="{18B97768-1ABE-43FA-9342-BF708410A844}"/>
              </a:ext>
            </a:extLst>
          </p:cNvPr>
          <p:cNvSpPr/>
          <p:nvPr/>
        </p:nvSpPr>
        <p:spPr>
          <a:xfrm>
            <a:off x="6540539" y="4112874"/>
            <a:ext cx="793430" cy="664164"/>
          </a:xfrm>
          <a:prstGeom prst="rect">
            <a:avLst/>
          </a:prstGeom>
        </p:spPr>
        <p:txBody>
          <a:bodyPr wrap="square" lIns="91440" tIns="45720" rIns="91440" bIns="45720" anchor="ctr" anchorCtr="0">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04.</a:t>
            </a:r>
            <a:endParaRPr kumimoji="0" lang="zh-CN" altLang="en-US" sz="2800" b="1"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45" name="íṡḷídê">
            <a:extLst>
              <a:ext uri="{FF2B5EF4-FFF2-40B4-BE49-F238E27FC236}">
                <a16:creationId xmlns:a16="http://schemas.microsoft.com/office/drawing/2014/main" id="{019428F6-A4E5-4C69-A7AE-647304917DB2}"/>
              </a:ext>
            </a:extLst>
          </p:cNvPr>
          <p:cNvSpPr/>
          <p:nvPr/>
        </p:nvSpPr>
        <p:spPr bwMode="auto">
          <a:xfrm>
            <a:off x="7417908" y="4219393"/>
            <a:ext cx="2510158" cy="664164"/>
          </a:xfrm>
          <a:prstGeom prst="rect">
            <a:avLst/>
          </a:prstGeom>
          <a:noFill/>
          <a:ln w="3175">
            <a:noFill/>
          </a:ln>
        </p:spPr>
        <p:txBody>
          <a:bodyPr vert="horz" wrap="square" lIns="91440" tIns="45720" rIns="91440" bIns="45720" numCol="1" anchor="ctr"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Tackling imbalanced data &amp;   Word Embeddings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a:t>
            </a:r>
            <a:r>
              <a:rPr kumimoji="0" lang="en-US" altLang="zh-CN"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By Tang </a:t>
            </a:r>
            <a:r>
              <a:rPr kumimoji="0" lang="en-US" altLang="zh-CN" sz="1400" b="0" i="0" u="none" strike="noStrike" kern="1200" cap="none" spc="0" normalizeH="0" baseline="0" noProof="0" dirty="0" err="1">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Yiyao</a:t>
            </a:r>
            <a:r>
              <a:rPr kumimoji="0" lang="zh-CN" altLang="en-US"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a:t>
            </a:r>
            <a:endParaRPr kumimoji="0" lang="en-US" altLang="zh-CN"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50" name="išľïḋé">
            <a:extLst>
              <a:ext uri="{FF2B5EF4-FFF2-40B4-BE49-F238E27FC236}">
                <a16:creationId xmlns:a16="http://schemas.microsoft.com/office/drawing/2014/main" id="{E440133C-F6F2-4E4E-933C-53CCABC7A714}"/>
              </a:ext>
            </a:extLst>
          </p:cNvPr>
          <p:cNvSpPr txBox="1"/>
          <p:nvPr/>
        </p:nvSpPr>
        <p:spPr>
          <a:xfrm>
            <a:off x="3917448" y="537819"/>
            <a:ext cx="2623091" cy="52322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0B07F"/>
                </a:solidFill>
                <a:effectLst/>
                <a:uLnTx/>
                <a:uFillTx/>
                <a:ea typeface="思源黑体"/>
                <a:cs typeface="+mn-ea"/>
                <a:sym typeface="+mn-lt"/>
              </a:rPr>
              <a:t>O</a:t>
            </a:r>
            <a:r>
              <a:rPr kumimoji="0" lang="en-US" altLang="zh-CN" sz="2800" b="1" i="0" u="none" strike="noStrike" kern="1200" cap="none" spc="0" normalizeH="0" baseline="0" noProof="0" dirty="0">
                <a:ln>
                  <a:noFill/>
                </a:ln>
                <a:solidFill>
                  <a:srgbClr val="E0B07F"/>
                </a:solidFill>
                <a:effectLst/>
                <a:uLnTx/>
                <a:uFillTx/>
                <a:ea typeface="思源黑体"/>
                <a:cs typeface="+mn-ea"/>
                <a:sym typeface="+mn-lt"/>
              </a:rPr>
              <a:t>utline</a:t>
            </a:r>
            <a:endParaRPr kumimoji="0" lang="tr-TR" sz="2800" b="1" i="0" u="none" strike="noStrike" kern="1200" cap="none" spc="0" normalizeH="0" baseline="0" noProof="0" dirty="0">
              <a:ln>
                <a:noFill/>
              </a:ln>
              <a:solidFill>
                <a:srgbClr val="E0B07F"/>
              </a:solidFill>
              <a:effectLst/>
              <a:uLnTx/>
              <a:uFillTx/>
              <a:ea typeface="思源黑体"/>
              <a:cs typeface="+mn-ea"/>
              <a:sym typeface="+mn-lt"/>
            </a:endParaRPr>
          </a:p>
        </p:txBody>
      </p:sp>
    </p:spTree>
    <p:extLst>
      <p:ext uri="{BB962C8B-B14F-4D97-AF65-F5344CB8AC3E}">
        <p14:creationId xmlns:p14="http://schemas.microsoft.com/office/powerpoint/2010/main" val="1247798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70021118-738D-46DF-AC34-06F5C2417C1E}"/>
              </a:ext>
            </a:extLst>
          </p:cNvPr>
          <p:cNvSpPr txBox="1"/>
          <p:nvPr/>
        </p:nvSpPr>
        <p:spPr>
          <a:xfrm>
            <a:off x="1387021" y="525311"/>
            <a:ext cx="76581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accent1"/>
                </a:solidFill>
                <a:effectLst/>
                <a:uLnTx/>
                <a:uFillTx/>
                <a:ea typeface="思源黑体" panose="020B0400000000000000" pitchFamily="34" charset="-122"/>
                <a:cs typeface="+mn-cs"/>
                <a:sym typeface="思源黑体" panose="020B0400000000000000" pitchFamily="34" charset="-122"/>
              </a:rPr>
              <a:t>Decision classification tree</a:t>
            </a:r>
            <a:endParaRPr kumimoji="0" lang="zh-CN" altLang="en-US" sz="2400" b="0" i="0" u="none" strike="noStrike" kern="1200" cap="none" spc="0" normalizeH="0" baseline="0" noProof="0" dirty="0">
              <a:ln>
                <a:noFill/>
              </a:ln>
              <a:solidFill>
                <a:schemeClr val="accent1"/>
              </a:solidFill>
              <a:effectLst/>
              <a:uLnTx/>
              <a:uFillTx/>
              <a:ea typeface="思源黑体"/>
              <a:cs typeface="+mn-cs"/>
            </a:endParaRPr>
          </a:p>
        </p:txBody>
      </p:sp>
      <p:grpSp>
        <p:nvGrpSpPr>
          <p:cNvPr id="26" name="组合 25">
            <a:extLst>
              <a:ext uri="{FF2B5EF4-FFF2-40B4-BE49-F238E27FC236}">
                <a16:creationId xmlns:a16="http://schemas.microsoft.com/office/drawing/2014/main" id="{DD1876C8-1634-4378-9A9A-A898675F54AF}"/>
              </a:ext>
            </a:extLst>
          </p:cNvPr>
          <p:cNvGrpSpPr/>
          <p:nvPr/>
        </p:nvGrpSpPr>
        <p:grpSpPr>
          <a:xfrm>
            <a:off x="538226" y="153800"/>
            <a:ext cx="811275" cy="1299746"/>
            <a:chOff x="538226" y="153800"/>
            <a:chExt cx="811275" cy="1299746"/>
          </a:xfrm>
        </p:grpSpPr>
        <p:sp>
          <p:nvSpPr>
            <p:cNvPr id="27" name="文本框 26">
              <a:extLst>
                <a:ext uri="{FF2B5EF4-FFF2-40B4-BE49-F238E27FC236}">
                  <a16:creationId xmlns:a16="http://schemas.microsoft.com/office/drawing/2014/main" id="{ABAF3EAF-8016-42C7-A2AC-BE22874368CD}"/>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6600" dirty="0">
                  <a:gradFill>
                    <a:gsLst>
                      <a:gs pos="36000">
                        <a:srgbClr val="FFFFFF"/>
                      </a:gs>
                      <a:gs pos="70000">
                        <a:prstClr val="black">
                          <a:lumMod val="50000"/>
                          <a:lumOff val="50000"/>
                          <a:alpha val="0"/>
                        </a:prst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1</a:t>
              </a:r>
              <a:endParaRPr kumimoji="0" lang="zh-CN" altLang="en-US" sz="6600" b="0" i="0" u="none" strike="noStrike" kern="1200" cap="none" spc="0" normalizeH="0" baseline="0" noProof="0" dirty="0">
                <a:ln>
                  <a:noFill/>
                </a:ln>
                <a:gradFill>
                  <a:gsLst>
                    <a:gs pos="36000">
                      <a:srgbClr val="FFFFFF"/>
                    </a:gs>
                    <a:gs pos="70000">
                      <a:prstClr val="black">
                        <a:lumMod val="50000"/>
                        <a:lumOff val="50000"/>
                        <a:alpha val="0"/>
                      </a:prstClr>
                    </a:gs>
                  </a:gsLst>
                  <a:lin ang="5400000" scaled="1"/>
                </a:gradFill>
                <a:effectLst/>
                <a:uLnTx/>
                <a:uFillTx/>
                <a:latin typeface="思源黑体 CN Light" panose="020B0300000000000000" pitchFamily="34" charset="-122"/>
                <a:ea typeface="字魂54号-贤黑" panose="00000500000000000000" pitchFamily="2" charset="-122"/>
                <a:cs typeface="+mn-cs"/>
                <a:sym typeface="思源黑体" panose="020B0400000000000000" pitchFamily="34" charset="-122"/>
              </a:endParaRPr>
            </a:p>
          </p:txBody>
        </p:sp>
        <p:grpSp>
          <p:nvGrpSpPr>
            <p:cNvPr id="28" name="组合 27">
              <a:extLst>
                <a:ext uri="{FF2B5EF4-FFF2-40B4-BE49-F238E27FC236}">
                  <a16:creationId xmlns:a16="http://schemas.microsoft.com/office/drawing/2014/main" id="{3D5C5D45-79A8-4727-8990-2102E3C40A79}"/>
                </a:ext>
              </a:extLst>
            </p:cNvPr>
            <p:cNvGrpSpPr/>
            <p:nvPr/>
          </p:nvGrpSpPr>
          <p:grpSpPr>
            <a:xfrm rot="1279383">
              <a:off x="538418" y="260428"/>
              <a:ext cx="811083" cy="1193118"/>
              <a:chOff x="5326021" y="1359499"/>
              <a:chExt cx="2273644" cy="3344573"/>
            </a:xfrm>
          </p:grpSpPr>
          <p:cxnSp>
            <p:nvCxnSpPr>
              <p:cNvPr id="29" name="直接连接符 28">
                <a:extLst>
                  <a:ext uri="{FF2B5EF4-FFF2-40B4-BE49-F238E27FC236}">
                    <a16:creationId xmlns:a16="http://schemas.microsoft.com/office/drawing/2014/main" id="{700DE454-B50F-4944-B4B4-14068B590562}"/>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11ABC91D-FE9C-487E-B2E2-ADE3ABA1286B}"/>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ea typeface="思源黑体"/>
                  <a:cs typeface="+mn-cs"/>
                </a:endParaRPr>
              </a:p>
            </p:txBody>
          </p:sp>
        </p:grpSp>
      </p:grpSp>
      <p:sp>
        <p:nvSpPr>
          <p:cNvPr id="4" name="文本框 3">
            <a:extLst>
              <a:ext uri="{FF2B5EF4-FFF2-40B4-BE49-F238E27FC236}">
                <a16:creationId xmlns:a16="http://schemas.microsoft.com/office/drawing/2014/main" id="{F923C2E0-9B13-4FC0-829F-3615A61DC4C8}"/>
              </a:ext>
            </a:extLst>
          </p:cNvPr>
          <p:cNvSpPr txBox="1"/>
          <p:nvPr/>
        </p:nvSpPr>
        <p:spPr>
          <a:xfrm>
            <a:off x="2281912" y="3082082"/>
            <a:ext cx="3737113"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srgbClr val="FFFFFF">
                    <a:lumMod val="95000"/>
                  </a:srgbClr>
                </a:solidFill>
                <a:effectLst/>
                <a:uLnTx/>
                <a:uFillTx/>
                <a:ea typeface="思源黑体"/>
                <a:cs typeface="+mn-cs"/>
              </a:rPr>
              <a:t>Max_depth</a:t>
            </a:r>
            <a:r>
              <a:rPr kumimoji="0" lang="zh-CN" altLang="en-US" sz="2800" b="0" i="0" u="none" strike="noStrike" kern="1200" cap="none" spc="0" normalizeH="0" baseline="0" noProof="0" dirty="0">
                <a:ln>
                  <a:noFill/>
                </a:ln>
                <a:solidFill>
                  <a:srgbClr val="FFFFFF">
                    <a:lumMod val="95000"/>
                  </a:srgbClr>
                </a:solidFill>
                <a:effectLst/>
                <a:uLnTx/>
                <a:uFillTx/>
                <a:ea typeface="思源黑体"/>
                <a:cs typeface="+mn-cs"/>
              </a:rPr>
              <a:t> </a:t>
            </a:r>
            <a:r>
              <a:rPr kumimoji="0" lang="en-US" altLang="zh-CN" sz="2800" b="0" i="0" u="none" strike="noStrike" kern="1200" cap="none" spc="0" normalizeH="0" baseline="0" noProof="0" dirty="0">
                <a:ln>
                  <a:noFill/>
                </a:ln>
                <a:solidFill>
                  <a:srgbClr val="FFFFFF">
                    <a:lumMod val="95000"/>
                  </a:srgbClr>
                </a:solidFill>
                <a:effectLst/>
                <a:uLnTx/>
                <a:uFillTx/>
                <a:ea typeface="思源黑体"/>
                <a:cs typeface="+mn-cs"/>
              </a:rPr>
              <a:t>=</a:t>
            </a:r>
            <a:r>
              <a:rPr kumimoji="0" lang="zh-CN" altLang="en-US" sz="2800" b="0" i="0" u="none" strike="noStrike" kern="1200" cap="none" spc="0" normalizeH="0" baseline="0" noProof="0" dirty="0">
                <a:ln>
                  <a:noFill/>
                </a:ln>
                <a:solidFill>
                  <a:srgbClr val="FFFFFF">
                    <a:lumMod val="95000"/>
                  </a:srgbClr>
                </a:solidFill>
                <a:effectLst/>
                <a:uLnTx/>
                <a:uFillTx/>
                <a:ea typeface="思源黑体"/>
                <a:cs typeface="+mn-cs"/>
              </a:rPr>
              <a:t> </a:t>
            </a:r>
            <a:r>
              <a:rPr kumimoji="0" lang="en-US" altLang="zh-CN" sz="2800" b="0" i="0" u="none" strike="noStrike" kern="1200" cap="none" spc="0" normalizeH="0" baseline="0" noProof="0" dirty="0">
                <a:ln>
                  <a:noFill/>
                </a:ln>
                <a:solidFill>
                  <a:srgbClr val="FFFFFF">
                    <a:lumMod val="95000"/>
                  </a:srgbClr>
                </a:solidFill>
                <a:effectLst/>
                <a:uLnTx/>
                <a:uFillTx/>
                <a:ea typeface="思源黑体"/>
                <a:cs typeface="+mn-cs"/>
              </a:rPr>
              <a:t>20</a:t>
            </a:r>
          </a:p>
        </p:txBody>
      </p:sp>
      <p:pic>
        <p:nvPicPr>
          <p:cNvPr id="5" name="图片 4" descr="图形用户界面, 文本&#10;&#10;描述已自动生成">
            <a:extLst>
              <a:ext uri="{FF2B5EF4-FFF2-40B4-BE49-F238E27FC236}">
                <a16:creationId xmlns:a16="http://schemas.microsoft.com/office/drawing/2014/main" id="{60B7AA69-D1E0-4274-9FF8-A1A9A1996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532" y="0"/>
            <a:ext cx="4150467" cy="3930151"/>
          </a:xfrm>
          <a:prstGeom prst="rect">
            <a:avLst/>
          </a:prstGeom>
        </p:spPr>
      </p:pic>
      <p:pic>
        <p:nvPicPr>
          <p:cNvPr id="7" name="图片 6" descr="图表, 散点图&#10;&#10;描述已自动生成">
            <a:extLst>
              <a:ext uri="{FF2B5EF4-FFF2-40B4-BE49-F238E27FC236}">
                <a16:creationId xmlns:a16="http://schemas.microsoft.com/office/drawing/2014/main" id="{51894DEB-413D-45B5-A0F0-8B668085C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1532" y="3857487"/>
            <a:ext cx="4150467" cy="300051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70021118-738D-46DF-AC34-06F5C2417C1E}"/>
              </a:ext>
            </a:extLst>
          </p:cNvPr>
          <p:cNvSpPr txBox="1"/>
          <p:nvPr/>
        </p:nvSpPr>
        <p:spPr>
          <a:xfrm>
            <a:off x="1387021" y="485399"/>
            <a:ext cx="76581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accent1"/>
                </a:solidFill>
                <a:effectLst/>
                <a:uLnTx/>
                <a:uFillTx/>
                <a:ea typeface="思源黑体" panose="020B0400000000000000" pitchFamily="34" charset="-122"/>
                <a:cs typeface="+mn-cs"/>
                <a:sym typeface="思源黑体" panose="020B0400000000000000" pitchFamily="34" charset="-122"/>
              </a:rPr>
              <a:t>Decision classification tree accuracy</a:t>
            </a:r>
            <a:endParaRPr kumimoji="0" lang="zh-CN" altLang="en-US" sz="2400" b="0" i="0" u="none" strike="noStrike" kern="1200" cap="none" spc="0" normalizeH="0" baseline="0" noProof="0" dirty="0">
              <a:ln>
                <a:noFill/>
              </a:ln>
              <a:solidFill>
                <a:schemeClr val="accent1"/>
              </a:solidFill>
              <a:effectLst/>
              <a:uLnTx/>
              <a:uFillTx/>
              <a:ea typeface="思源黑体"/>
              <a:cs typeface="+mn-cs"/>
            </a:endParaRPr>
          </a:p>
        </p:txBody>
      </p:sp>
      <p:grpSp>
        <p:nvGrpSpPr>
          <p:cNvPr id="26" name="组合 25">
            <a:extLst>
              <a:ext uri="{FF2B5EF4-FFF2-40B4-BE49-F238E27FC236}">
                <a16:creationId xmlns:a16="http://schemas.microsoft.com/office/drawing/2014/main" id="{DD1876C8-1634-4378-9A9A-A898675F54AF}"/>
              </a:ext>
            </a:extLst>
          </p:cNvPr>
          <p:cNvGrpSpPr/>
          <p:nvPr/>
        </p:nvGrpSpPr>
        <p:grpSpPr>
          <a:xfrm>
            <a:off x="538226" y="153800"/>
            <a:ext cx="811275" cy="1299746"/>
            <a:chOff x="538226" y="153800"/>
            <a:chExt cx="811275" cy="1299746"/>
          </a:xfrm>
        </p:grpSpPr>
        <p:sp>
          <p:nvSpPr>
            <p:cNvPr id="27" name="文本框 26">
              <a:extLst>
                <a:ext uri="{FF2B5EF4-FFF2-40B4-BE49-F238E27FC236}">
                  <a16:creationId xmlns:a16="http://schemas.microsoft.com/office/drawing/2014/main" id="{ABAF3EAF-8016-42C7-A2AC-BE22874368CD}"/>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6600" dirty="0">
                  <a:gradFill>
                    <a:gsLst>
                      <a:gs pos="36000">
                        <a:srgbClr val="FFFFFF"/>
                      </a:gs>
                      <a:gs pos="70000">
                        <a:prstClr val="black">
                          <a:lumMod val="50000"/>
                          <a:lumOff val="50000"/>
                          <a:alpha val="0"/>
                        </a:prst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2</a:t>
              </a:r>
              <a:endParaRPr kumimoji="0" lang="zh-CN" altLang="en-US" sz="6600" b="0" i="0" u="none" strike="noStrike" kern="1200" cap="none" spc="0" normalizeH="0" baseline="0" noProof="0" dirty="0">
                <a:ln>
                  <a:noFill/>
                </a:ln>
                <a:gradFill>
                  <a:gsLst>
                    <a:gs pos="36000">
                      <a:srgbClr val="FFFFFF"/>
                    </a:gs>
                    <a:gs pos="70000">
                      <a:prstClr val="black">
                        <a:lumMod val="50000"/>
                        <a:lumOff val="50000"/>
                        <a:alpha val="0"/>
                      </a:prstClr>
                    </a:gs>
                  </a:gsLst>
                  <a:lin ang="5400000" scaled="1"/>
                </a:gradFill>
                <a:effectLst/>
                <a:uLnTx/>
                <a:uFillTx/>
                <a:latin typeface="思源黑体 CN Light" panose="020B0300000000000000" pitchFamily="34" charset="-122"/>
                <a:ea typeface="字魂54号-贤黑" panose="00000500000000000000" pitchFamily="2" charset="-122"/>
                <a:cs typeface="+mn-cs"/>
                <a:sym typeface="思源黑体" panose="020B0400000000000000" pitchFamily="34" charset="-122"/>
              </a:endParaRPr>
            </a:p>
          </p:txBody>
        </p:sp>
        <p:grpSp>
          <p:nvGrpSpPr>
            <p:cNvPr id="28" name="组合 27">
              <a:extLst>
                <a:ext uri="{FF2B5EF4-FFF2-40B4-BE49-F238E27FC236}">
                  <a16:creationId xmlns:a16="http://schemas.microsoft.com/office/drawing/2014/main" id="{3D5C5D45-79A8-4727-8990-2102E3C40A79}"/>
                </a:ext>
              </a:extLst>
            </p:cNvPr>
            <p:cNvGrpSpPr/>
            <p:nvPr/>
          </p:nvGrpSpPr>
          <p:grpSpPr>
            <a:xfrm rot="1279383">
              <a:off x="538418" y="260428"/>
              <a:ext cx="811083" cy="1193118"/>
              <a:chOff x="5326021" y="1359499"/>
              <a:chExt cx="2273644" cy="3344573"/>
            </a:xfrm>
          </p:grpSpPr>
          <p:cxnSp>
            <p:nvCxnSpPr>
              <p:cNvPr id="29" name="直接连接符 28">
                <a:extLst>
                  <a:ext uri="{FF2B5EF4-FFF2-40B4-BE49-F238E27FC236}">
                    <a16:creationId xmlns:a16="http://schemas.microsoft.com/office/drawing/2014/main" id="{700DE454-B50F-4944-B4B4-14068B590562}"/>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11ABC91D-FE9C-487E-B2E2-ADE3ABA1286B}"/>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ea typeface="思源黑体"/>
                  <a:cs typeface="+mn-cs"/>
                </a:endParaRPr>
              </a:p>
            </p:txBody>
          </p:sp>
        </p:grpSp>
      </p:grpSp>
      <p:sp>
        <p:nvSpPr>
          <p:cNvPr id="4" name="文本框 3">
            <a:extLst>
              <a:ext uri="{FF2B5EF4-FFF2-40B4-BE49-F238E27FC236}">
                <a16:creationId xmlns:a16="http://schemas.microsoft.com/office/drawing/2014/main" id="{F923C2E0-9B13-4FC0-829F-3615A61DC4C8}"/>
              </a:ext>
            </a:extLst>
          </p:cNvPr>
          <p:cNvSpPr txBox="1"/>
          <p:nvPr/>
        </p:nvSpPr>
        <p:spPr>
          <a:xfrm>
            <a:off x="1736035" y="2252870"/>
            <a:ext cx="3737113"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FFFF">
                    <a:lumMod val="95000"/>
                  </a:srgbClr>
                </a:solidFill>
                <a:effectLst/>
                <a:uLnTx/>
                <a:uFillTx/>
                <a:ea typeface="思源黑体"/>
                <a:cs typeface="+mn-cs"/>
              </a:rPr>
              <a:t>Max depth</a:t>
            </a:r>
            <a:r>
              <a:rPr kumimoji="0" lang="zh-CN" altLang="en-US" sz="1800" b="0" i="0" u="none" strike="noStrike" kern="1200" cap="none" spc="0" normalizeH="0" baseline="0" noProof="0" dirty="0">
                <a:ln>
                  <a:noFill/>
                </a:ln>
                <a:solidFill>
                  <a:srgbClr val="FFFFFF">
                    <a:lumMod val="95000"/>
                  </a:srgbClr>
                </a:solidFill>
                <a:effectLst/>
                <a:uLnTx/>
                <a:uFillTx/>
                <a:ea typeface="思源黑体"/>
                <a:cs typeface="+mn-cs"/>
              </a:rPr>
              <a:t> </a:t>
            </a:r>
            <a:r>
              <a:rPr kumimoji="0" lang="en-US" altLang="zh-CN" sz="1800" b="0" i="0" u="none" strike="noStrike" kern="1200" cap="none" spc="0" normalizeH="0" baseline="0" noProof="0" dirty="0">
                <a:ln>
                  <a:noFill/>
                </a:ln>
                <a:solidFill>
                  <a:srgbClr val="FFFFFF">
                    <a:lumMod val="95000"/>
                  </a:srgbClr>
                </a:solidFill>
                <a:effectLst/>
                <a:uLnTx/>
                <a:uFillTx/>
                <a:ea typeface="思源黑体"/>
                <a:cs typeface="+mn-cs"/>
              </a:rPr>
              <a:t>=</a:t>
            </a:r>
            <a:r>
              <a:rPr kumimoji="0" lang="zh-CN" altLang="en-US" sz="1800" b="0" i="0" u="none" strike="noStrike" kern="1200" cap="none" spc="0" normalizeH="0" baseline="0" noProof="0" dirty="0">
                <a:ln>
                  <a:noFill/>
                </a:ln>
                <a:solidFill>
                  <a:srgbClr val="FFFFFF">
                    <a:lumMod val="95000"/>
                  </a:srgbClr>
                </a:solidFill>
                <a:effectLst/>
                <a:uLnTx/>
                <a:uFillTx/>
                <a:ea typeface="思源黑体"/>
                <a:cs typeface="+mn-cs"/>
              </a:rPr>
              <a:t> </a:t>
            </a:r>
            <a:r>
              <a:rPr kumimoji="0" lang="en-US" altLang="zh-CN" sz="1800" b="0" i="0" u="none" strike="noStrike" kern="1200" cap="none" spc="0" normalizeH="0" baseline="0" noProof="0" dirty="0">
                <a:ln>
                  <a:noFill/>
                </a:ln>
                <a:solidFill>
                  <a:srgbClr val="FFFFFF">
                    <a:lumMod val="95000"/>
                  </a:srgbClr>
                </a:solidFill>
                <a:effectLst/>
                <a:uLnTx/>
                <a:uFillTx/>
                <a:ea typeface="思源黑体"/>
                <a:cs typeface="+mn-cs"/>
              </a:rPr>
              <a:t>20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FFFF">
                    <a:lumMod val="95000"/>
                  </a:srgbClr>
                </a:solidFill>
                <a:effectLst/>
                <a:uLnTx/>
                <a:uFillTx/>
                <a:ea typeface="思源黑体"/>
                <a:cs typeface="+mn-cs"/>
              </a:rPr>
              <a:t>Train accuracy = 0.985364</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FFFF">
                    <a:lumMod val="95000"/>
                  </a:srgbClr>
                </a:solidFill>
                <a:effectLst/>
                <a:uLnTx/>
                <a:uFillTx/>
                <a:ea typeface="思源黑体"/>
                <a:cs typeface="+mn-cs"/>
              </a:rPr>
              <a:t>Test accuracy = 0.951621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solidFill>
                  <a:srgbClr val="FFFFFF">
                    <a:lumMod val="95000"/>
                  </a:srgbClr>
                </a:solidFill>
                <a:ea typeface="思源黑体"/>
              </a:rPr>
              <a:t>Train TPR=0.996772</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FFFF">
                    <a:lumMod val="95000"/>
                  </a:srgbClr>
                </a:solidFill>
                <a:effectLst/>
                <a:uLnTx/>
                <a:uFillTx/>
                <a:ea typeface="思源黑体"/>
                <a:cs typeface="+mn-cs"/>
              </a:rPr>
              <a:t>Test TPR=0.834197</a:t>
            </a:r>
          </a:p>
        </p:txBody>
      </p:sp>
      <p:pic>
        <p:nvPicPr>
          <p:cNvPr id="3" name="图片 2">
            <a:extLst>
              <a:ext uri="{FF2B5EF4-FFF2-40B4-BE49-F238E27FC236}">
                <a16:creationId xmlns:a16="http://schemas.microsoft.com/office/drawing/2014/main" id="{2121568D-6A08-4857-ABA6-ED2A17DEB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231" y="1"/>
            <a:ext cx="4728769" cy="3428999"/>
          </a:xfrm>
          <a:prstGeom prst="rect">
            <a:avLst/>
          </a:prstGeom>
        </p:spPr>
      </p:pic>
      <p:pic>
        <p:nvPicPr>
          <p:cNvPr id="8" name="图片 7" descr="图表&#10;&#10;描述已自动生成">
            <a:extLst>
              <a:ext uri="{FF2B5EF4-FFF2-40B4-BE49-F238E27FC236}">
                <a16:creationId xmlns:a16="http://schemas.microsoft.com/office/drawing/2014/main" id="{3C4B7962-B169-4B6F-88AF-AE3A7EAC3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231" y="3429000"/>
            <a:ext cx="4719555" cy="3429000"/>
          </a:xfrm>
          <a:prstGeom prst="rect">
            <a:avLst/>
          </a:prstGeom>
        </p:spPr>
      </p:pic>
    </p:spTree>
    <p:extLst>
      <p:ext uri="{BB962C8B-B14F-4D97-AF65-F5344CB8AC3E}">
        <p14:creationId xmlns:p14="http://schemas.microsoft.com/office/powerpoint/2010/main" val="1956048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3680385" y="3419238"/>
            <a:ext cx="5419725" cy="895350"/>
          </a:xfrm>
        </p:spPr>
        <p:txBody>
          <a:bodyPr>
            <a:normAutofit fontScale="90000"/>
          </a:bodyPr>
          <a:lstStyle/>
          <a:p>
            <a:pPr algn="ctr"/>
            <a:r>
              <a:rPr lang="en-US" altLang="zh-CN" sz="3200" dirty="0">
                <a:solidFill>
                  <a:schemeClr val="accent1">
                    <a:lumMod val="100000"/>
                  </a:schemeClr>
                </a:solidFill>
                <a:latin typeface="思源黑体 CN Light" panose="020B0300000000000000" pitchFamily="34" charset="-122"/>
                <a:ea typeface="思源黑体 CN Light" panose="020B0300000000000000" pitchFamily="34" charset="-122"/>
                <a:sym typeface="思源黑体" panose="020B0400000000000000" pitchFamily="34" charset="-122"/>
              </a:rPr>
              <a:t>Classification: logistic regression &amp; neural network</a:t>
            </a:r>
            <a:endParaRPr lang="zh-CN" altLang="en-US" sz="3200" dirty="0">
              <a:solidFill>
                <a:schemeClr val="accent1">
                  <a:lumMod val="100000"/>
                </a:schemeClr>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p:txBody>
      </p:sp>
      <p:sp>
        <p:nvSpPr>
          <p:cNvPr id="6" name="文本占位符 5"/>
          <p:cNvSpPr>
            <a:spLocks noGrp="1"/>
          </p:cNvSpPr>
          <p:nvPr>
            <p:ph type="body" idx="4294967295"/>
          </p:nvPr>
        </p:nvSpPr>
        <p:spPr>
          <a:xfrm>
            <a:off x="4128725" y="4342580"/>
            <a:ext cx="4675187" cy="1014413"/>
          </a:xfrm>
        </p:spPr>
        <p:txBody>
          <a:bodyPr>
            <a:normAutofit/>
          </a:bodyPr>
          <a:lstStyle/>
          <a:p>
            <a:pPr marL="0" lvl="0" indent="0" algn="ctr">
              <a:buNone/>
            </a:pPr>
            <a:r>
              <a:rPr lang="en-US" altLang="zh-CN"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rPr>
              <a:t>Using logistic regression and neural network models to do classification on the preprocessed job posting dataset</a:t>
            </a:r>
            <a:endParaRPr lang="zh-CN" altLang="en-US"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5442549" y="900634"/>
            <a:ext cx="1433406" cy="2646878"/>
          </a:xfrm>
          <a:prstGeom prst="rect">
            <a:avLst/>
          </a:prstGeom>
          <a:noFill/>
        </p:spPr>
        <p:txBody>
          <a:bodyPr wrap="non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1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3</a:t>
            </a:r>
            <a:endParaRPr lang="zh-CN" altLang="en-US" sz="1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4" name="组合 3">
            <a:extLst>
              <a:ext uri="{FF2B5EF4-FFF2-40B4-BE49-F238E27FC236}">
                <a16:creationId xmlns:a16="http://schemas.microsoft.com/office/drawing/2014/main" id="{47AA6A77-1222-4243-806E-EDF916201DE9}"/>
              </a:ext>
            </a:extLst>
          </p:cNvPr>
          <p:cNvGrpSpPr/>
          <p:nvPr/>
        </p:nvGrpSpPr>
        <p:grpSpPr>
          <a:xfrm rot="1279383">
            <a:off x="5337810" y="1303081"/>
            <a:ext cx="1881389" cy="2767558"/>
            <a:chOff x="5326021" y="1359499"/>
            <a:chExt cx="2273644" cy="3344573"/>
          </a:xfrm>
        </p:grpSpPr>
        <p:cxnSp>
          <p:nvCxnSpPr>
            <p:cNvPr id="8" name="直接连接符 7">
              <a:extLst>
                <a:ext uri="{FF2B5EF4-FFF2-40B4-BE49-F238E27FC236}">
                  <a16:creationId xmlns:a16="http://schemas.microsoft.com/office/drawing/2014/main" id="{7EFB3E33-333F-4634-8C15-7D06564F35A8}"/>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任意多边形: 形状 9">
              <a:extLst>
                <a:ext uri="{FF2B5EF4-FFF2-40B4-BE49-F238E27FC236}">
                  <a16:creationId xmlns:a16="http://schemas.microsoft.com/office/drawing/2014/main" id="{E73AA28D-9CD2-4A09-8567-FAEF0A53901B}"/>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7903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7FA80210-D578-4C7C-B302-51A1710B3717}"/>
              </a:ext>
            </a:extLst>
          </p:cNvPr>
          <p:cNvGrpSpPr/>
          <p:nvPr/>
        </p:nvGrpSpPr>
        <p:grpSpPr>
          <a:xfrm rot="3511237">
            <a:off x="4720417" y="113071"/>
            <a:ext cx="2062142" cy="2173579"/>
            <a:chOff x="5152281" y="-1951031"/>
            <a:chExt cx="3142785" cy="3312620"/>
          </a:xfrm>
        </p:grpSpPr>
        <p:cxnSp>
          <p:nvCxnSpPr>
            <p:cNvPr id="46" name="直接连接符 45">
              <a:extLst>
                <a:ext uri="{FF2B5EF4-FFF2-40B4-BE49-F238E27FC236}">
                  <a16:creationId xmlns:a16="http://schemas.microsoft.com/office/drawing/2014/main" id="{528D8E61-6134-44E9-816A-F916DF558C5E}"/>
                </a:ext>
              </a:extLst>
            </p:cNvPr>
            <p:cNvCxnSpPr>
              <a:cxnSpLocks/>
            </p:cNvCxnSpPr>
            <p:nvPr/>
          </p:nvCxnSpPr>
          <p:spPr>
            <a:xfrm flipH="1">
              <a:off x="6228565" y="-1850909"/>
              <a:ext cx="2066501" cy="3212498"/>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DD17EBD-A29E-413D-83D3-FC4F88D61618}"/>
                </a:ext>
              </a:extLst>
            </p:cNvPr>
            <p:cNvCxnSpPr>
              <a:cxnSpLocks/>
            </p:cNvCxnSpPr>
            <p:nvPr/>
          </p:nvCxnSpPr>
          <p:spPr>
            <a:xfrm flipH="1">
              <a:off x="5152281" y="-1951031"/>
              <a:ext cx="2066501" cy="3212498"/>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0"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3"/>
            </p:custDataLst>
          </p:nvPr>
        </p:nvSpPr>
        <p:spPr>
          <a:xfrm>
            <a:off x="0" y="0"/>
            <a:ext cx="158750" cy="158750"/>
          </a:xfrm>
          <a:prstGeom prst="rect">
            <a:avLst/>
          </a:prstGeom>
          <a:solidFill>
            <a:schemeClr val="accent1">
              <a:lumMod val="100000"/>
            </a:schemeClr>
          </a:solidFill>
          <a:ln>
            <a:solidFill>
              <a:schemeClr val="accent1">
                <a:lumMod val="100000"/>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思源黑体" panose="020B0400000000000000" pitchFamily="34" charset="-122"/>
              <a:ea typeface="思源黑体" panose="020B0400000000000000" pitchFamily="34" charset="-122"/>
              <a:cs typeface="+mj-cs"/>
              <a:sym typeface="思源黑体" panose="020B0400000000000000" pitchFamily="34" charset="-122"/>
            </a:endParaRPr>
          </a:p>
        </p:txBody>
      </p:sp>
      <p:sp>
        <p:nvSpPr>
          <p:cNvPr id="4" name="矩形: 圆角 3">
            <a:extLst>
              <a:ext uri="{FF2B5EF4-FFF2-40B4-BE49-F238E27FC236}">
                <a16:creationId xmlns:a16="http://schemas.microsoft.com/office/drawing/2014/main" id="{62BA5E44-FF2D-49F4-903A-6DBC1ECE4A7C}"/>
              </a:ext>
            </a:extLst>
          </p:cNvPr>
          <p:cNvSpPr/>
          <p:nvPr/>
        </p:nvSpPr>
        <p:spPr>
          <a:xfrm rot="2700000">
            <a:off x="2619829" y="2752408"/>
            <a:ext cx="669314" cy="669314"/>
          </a:xfrm>
          <a:prstGeom prst="roundRect">
            <a:avLst>
              <a:gd name="adj" fmla="val 1016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91A05986-9F94-4D06-B0AB-3D00AE072AF0}"/>
              </a:ext>
            </a:extLst>
          </p:cNvPr>
          <p:cNvCxnSpPr>
            <a:cxnSpLocks/>
          </p:cNvCxnSpPr>
          <p:nvPr/>
        </p:nvCxnSpPr>
        <p:spPr>
          <a:xfrm flipH="1">
            <a:off x="2686625" y="3256905"/>
            <a:ext cx="659837" cy="594834"/>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ïŝļîḓê">
            <a:extLst>
              <a:ext uri="{FF2B5EF4-FFF2-40B4-BE49-F238E27FC236}">
                <a16:creationId xmlns:a16="http://schemas.microsoft.com/office/drawing/2014/main" id="{EEED3CA8-3031-4682-9799-AB31CF88FC44}"/>
              </a:ext>
            </a:extLst>
          </p:cNvPr>
          <p:cNvSpPr/>
          <p:nvPr/>
        </p:nvSpPr>
        <p:spPr>
          <a:xfrm>
            <a:off x="2619829" y="2717219"/>
            <a:ext cx="793430" cy="664164"/>
          </a:xfrm>
          <a:prstGeom prst="rect">
            <a:avLst/>
          </a:prstGeom>
        </p:spPr>
        <p:txBody>
          <a:bodyPr wrap="square" lIns="91440" tIns="45720" rIns="91440" bIns="45720" anchor="ctr" anchorCtr="0">
            <a:normAutofit/>
          </a:bodyPr>
          <a:lstStyle/>
          <a:p>
            <a:pPr algn="ctr"/>
            <a:r>
              <a:rPr lang="en-US" altLang="zh-CN"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01.</a:t>
            </a:r>
            <a:endParaRPr lang="zh-CN" altLang="en-US"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4" name="î$ľîḋé">
            <a:extLst>
              <a:ext uri="{FF2B5EF4-FFF2-40B4-BE49-F238E27FC236}">
                <a16:creationId xmlns:a16="http://schemas.microsoft.com/office/drawing/2014/main" id="{40501B46-5945-41A6-A68B-7F251D2C6144}"/>
              </a:ext>
            </a:extLst>
          </p:cNvPr>
          <p:cNvSpPr/>
          <p:nvPr/>
        </p:nvSpPr>
        <p:spPr bwMode="auto">
          <a:xfrm>
            <a:off x="3497198" y="2782653"/>
            <a:ext cx="3851275" cy="664164"/>
          </a:xfrm>
          <a:prstGeom prst="rect">
            <a:avLst/>
          </a:prstGeom>
          <a:noFill/>
          <a:ln w="3175">
            <a:no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1400" dirty="0">
                <a:solidFill>
                  <a:schemeClr val="accent3"/>
                </a:solidFill>
                <a:latin typeface="思源黑体" panose="020B0400000000000000" pitchFamily="34" charset="-122"/>
                <a:ea typeface="思源黑体" panose="020B0400000000000000" pitchFamily="34" charset="-122"/>
                <a:sym typeface="思源黑体" panose="020B0400000000000000" pitchFamily="34" charset="-122"/>
              </a:rPr>
              <a:t>Classification model 2:</a:t>
            </a:r>
          </a:p>
          <a:p>
            <a:pPr>
              <a:spcBef>
                <a:spcPct val="0"/>
              </a:spcBef>
            </a:pPr>
            <a:r>
              <a:rPr lang="en-US" altLang="zh-CN" sz="1400" dirty="0">
                <a:solidFill>
                  <a:schemeClr val="accent3"/>
                </a:solidFill>
                <a:latin typeface="思源黑体" panose="020B0400000000000000" pitchFamily="34" charset="-122"/>
                <a:ea typeface="思源黑体" panose="020B0400000000000000" pitchFamily="34" charset="-122"/>
                <a:sym typeface="思源黑体" panose="020B0400000000000000" pitchFamily="34" charset="-122"/>
              </a:rPr>
              <a:t>Logistic regression</a:t>
            </a:r>
          </a:p>
        </p:txBody>
      </p:sp>
      <p:sp>
        <p:nvSpPr>
          <p:cNvPr id="36" name="矩形: 圆角 35">
            <a:extLst>
              <a:ext uri="{FF2B5EF4-FFF2-40B4-BE49-F238E27FC236}">
                <a16:creationId xmlns:a16="http://schemas.microsoft.com/office/drawing/2014/main" id="{5DA46A32-346D-4759-AF61-4BCDBD9B85F8}"/>
              </a:ext>
            </a:extLst>
          </p:cNvPr>
          <p:cNvSpPr/>
          <p:nvPr/>
        </p:nvSpPr>
        <p:spPr>
          <a:xfrm rot="2700000">
            <a:off x="6540539" y="2752408"/>
            <a:ext cx="669314" cy="669314"/>
          </a:xfrm>
          <a:prstGeom prst="roundRect">
            <a:avLst>
              <a:gd name="adj" fmla="val 10161"/>
            </a:avLst>
          </a:prstGeom>
          <a:solidFill>
            <a:schemeClr val="accent1">
              <a:lumMod val="100000"/>
            </a:schemeClr>
          </a:solidFill>
          <a:ln>
            <a:solidFill>
              <a:schemeClr val="accent1">
                <a:lumMod val="100000"/>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A8AD3D63-DD73-4BD6-80B5-C665FF91B0B6}"/>
              </a:ext>
            </a:extLst>
          </p:cNvPr>
          <p:cNvCxnSpPr>
            <a:cxnSpLocks/>
          </p:cNvCxnSpPr>
          <p:nvPr/>
        </p:nvCxnSpPr>
        <p:spPr>
          <a:xfrm flipH="1">
            <a:off x="6607335" y="3256905"/>
            <a:ext cx="659837" cy="594834"/>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ïŝļîḓê">
            <a:extLst>
              <a:ext uri="{FF2B5EF4-FFF2-40B4-BE49-F238E27FC236}">
                <a16:creationId xmlns:a16="http://schemas.microsoft.com/office/drawing/2014/main" id="{47D2A067-19B8-425F-A88C-4E199A92A119}"/>
              </a:ext>
            </a:extLst>
          </p:cNvPr>
          <p:cNvSpPr/>
          <p:nvPr/>
        </p:nvSpPr>
        <p:spPr>
          <a:xfrm>
            <a:off x="6540539" y="2717219"/>
            <a:ext cx="793430" cy="664164"/>
          </a:xfrm>
          <a:prstGeom prst="rect">
            <a:avLst/>
          </a:prstGeom>
        </p:spPr>
        <p:txBody>
          <a:bodyPr wrap="square" lIns="91440" tIns="45720" rIns="91440" bIns="45720" anchor="ctr" anchorCtr="0">
            <a:normAutofit/>
          </a:bodyPr>
          <a:lstStyle/>
          <a:p>
            <a:pPr algn="ctr"/>
            <a:r>
              <a:rPr lang="en-US" altLang="zh-CN"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02.</a:t>
            </a:r>
            <a:endParaRPr lang="zh-CN" altLang="en-US" sz="2800" b="1"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39" name="î$ľîḋé">
            <a:extLst>
              <a:ext uri="{FF2B5EF4-FFF2-40B4-BE49-F238E27FC236}">
                <a16:creationId xmlns:a16="http://schemas.microsoft.com/office/drawing/2014/main" id="{57AFAEFF-F1DC-4D3C-89E1-1705046EEEB7}"/>
              </a:ext>
            </a:extLst>
          </p:cNvPr>
          <p:cNvSpPr/>
          <p:nvPr/>
        </p:nvSpPr>
        <p:spPr bwMode="auto">
          <a:xfrm>
            <a:off x="7417908" y="2754666"/>
            <a:ext cx="3851275" cy="664164"/>
          </a:xfrm>
          <a:prstGeom prst="rect">
            <a:avLst/>
          </a:prstGeom>
          <a:noFill/>
          <a:ln w="3175">
            <a:noFill/>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1400" dirty="0">
                <a:solidFill>
                  <a:schemeClr val="accent1">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Classification model 3:</a:t>
            </a:r>
          </a:p>
          <a:p>
            <a:pPr>
              <a:spcBef>
                <a:spcPct val="0"/>
              </a:spcBef>
            </a:pPr>
            <a:r>
              <a:rPr lang="en-US" altLang="zh-CN" sz="1400" dirty="0">
                <a:solidFill>
                  <a:schemeClr val="accent1">
                    <a:lumMod val="100000"/>
                  </a:schemeClr>
                </a:solidFill>
                <a:latin typeface="思源黑体" panose="020B0400000000000000" pitchFamily="34" charset="-122"/>
                <a:ea typeface="思源黑体" panose="020B0400000000000000" pitchFamily="34" charset="-122"/>
                <a:sym typeface="思源黑体" panose="020B0400000000000000" pitchFamily="34" charset="-122"/>
              </a:rPr>
              <a:t>Neural network</a:t>
            </a:r>
          </a:p>
        </p:txBody>
      </p:sp>
      <p:sp>
        <p:nvSpPr>
          <p:cNvPr id="50" name="išľïḋé">
            <a:extLst>
              <a:ext uri="{FF2B5EF4-FFF2-40B4-BE49-F238E27FC236}">
                <a16:creationId xmlns:a16="http://schemas.microsoft.com/office/drawing/2014/main" id="{E440133C-F6F2-4E4E-933C-53CCABC7A714}"/>
              </a:ext>
            </a:extLst>
          </p:cNvPr>
          <p:cNvSpPr txBox="1"/>
          <p:nvPr/>
        </p:nvSpPr>
        <p:spPr>
          <a:xfrm>
            <a:off x="4143831" y="881572"/>
            <a:ext cx="2623091" cy="523220"/>
          </a:xfrm>
          <a:prstGeom prst="rect">
            <a:avLst/>
          </a:prstGeom>
          <a:noFill/>
        </p:spPr>
        <p:txBody>
          <a:bodyPr wrap="square" rtlCol="0">
            <a:spAutoFit/>
          </a:bodyPr>
          <a:lstStyle/>
          <a:p>
            <a:pPr algn="r"/>
            <a:r>
              <a:rPr lang="tr-TR" sz="2800" b="1" dirty="0">
                <a:solidFill>
                  <a:schemeClr val="accent1"/>
                </a:solidFill>
                <a:cs typeface="+mn-ea"/>
                <a:sym typeface="+mn-lt"/>
              </a:rPr>
              <a:t>CONTENTS</a:t>
            </a:r>
          </a:p>
        </p:txBody>
      </p:sp>
      <p:sp>
        <p:nvSpPr>
          <p:cNvPr id="59" name="任意多边形: 形状 58">
            <a:extLst>
              <a:ext uri="{FF2B5EF4-FFF2-40B4-BE49-F238E27FC236}">
                <a16:creationId xmlns:a16="http://schemas.microsoft.com/office/drawing/2014/main" id="{9A4F2754-A2FD-47AA-8435-3D7673EF2E47}"/>
              </a:ext>
            </a:extLst>
          </p:cNvPr>
          <p:cNvSpPr/>
          <p:nvPr/>
        </p:nvSpPr>
        <p:spPr>
          <a:xfrm rot="5400000">
            <a:off x="6890790" y="834648"/>
            <a:ext cx="160138" cy="536919"/>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0E69DFF6-5BEE-49C7-93E1-C7DC1C162C92}"/>
              </a:ext>
            </a:extLst>
          </p:cNvPr>
          <p:cNvSpPr/>
          <p:nvPr/>
        </p:nvSpPr>
        <p:spPr>
          <a:xfrm rot="5400000">
            <a:off x="6374866" y="668346"/>
            <a:ext cx="160138" cy="536919"/>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3606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77E6B9C3-5C55-46E1-B9B3-24B3D0918869}"/>
              </a:ext>
            </a:extLst>
          </p:cNvPr>
          <p:cNvSpPr txBox="1"/>
          <p:nvPr/>
        </p:nvSpPr>
        <p:spPr>
          <a:xfrm>
            <a:off x="1208876" y="376638"/>
            <a:ext cx="7658100" cy="584775"/>
          </a:xfrm>
          <a:prstGeom prst="rect">
            <a:avLst/>
          </a:prstGeom>
          <a:noFill/>
        </p:spPr>
        <p:txBody>
          <a:bodyPr wrap="square" rtlCol="0">
            <a:spAutoFit/>
          </a:bodyPr>
          <a:lstStyle/>
          <a:p>
            <a:r>
              <a:rPr lang="en-US" altLang="zh-CN" sz="3200" dirty="0">
                <a:gradFill>
                  <a:gsLst>
                    <a:gs pos="885">
                      <a:schemeClr val="accent1">
                        <a:alpha val="10000"/>
                      </a:schemeClr>
                    </a:gs>
                    <a:gs pos="75000">
                      <a:schemeClr val="accent1">
                        <a:alpha val="73000"/>
                      </a:schemeClr>
                    </a:gs>
                  </a:gsLst>
                  <a:lin ang="5400000" scaled="1"/>
                </a:gradFill>
              </a:rPr>
              <a:t>Logistic Regression</a:t>
            </a:r>
            <a:endParaRPr lang="zh-CN" altLang="en-US" sz="3200" dirty="0">
              <a:gradFill>
                <a:gsLst>
                  <a:gs pos="885">
                    <a:schemeClr val="accent1">
                      <a:alpha val="10000"/>
                    </a:schemeClr>
                  </a:gs>
                  <a:gs pos="75000">
                    <a:schemeClr val="accent1">
                      <a:alpha val="73000"/>
                    </a:schemeClr>
                  </a:gs>
                </a:gsLst>
                <a:lin ang="5400000" scaled="1"/>
              </a:gradFill>
            </a:endParaRPr>
          </a:p>
        </p:txBody>
      </p:sp>
      <p:grpSp>
        <p:nvGrpSpPr>
          <p:cNvPr id="16" name="组合 15">
            <a:extLst>
              <a:ext uri="{FF2B5EF4-FFF2-40B4-BE49-F238E27FC236}">
                <a16:creationId xmlns:a16="http://schemas.microsoft.com/office/drawing/2014/main" id="{C3E42128-616E-4AB5-B898-F45994F58080}"/>
              </a:ext>
            </a:extLst>
          </p:cNvPr>
          <p:cNvGrpSpPr/>
          <p:nvPr/>
        </p:nvGrpSpPr>
        <p:grpSpPr>
          <a:xfrm>
            <a:off x="538226" y="153800"/>
            <a:ext cx="811275" cy="1299746"/>
            <a:chOff x="538226" y="153800"/>
            <a:chExt cx="811275" cy="1299746"/>
          </a:xfrm>
        </p:grpSpPr>
        <p:sp>
          <p:nvSpPr>
            <p:cNvPr id="17" name="文本框 16">
              <a:extLst>
                <a:ext uri="{FF2B5EF4-FFF2-40B4-BE49-F238E27FC236}">
                  <a16:creationId xmlns:a16="http://schemas.microsoft.com/office/drawing/2014/main" id="{382FBF8F-4605-4D60-8295-DAA7B8A2CC30}"/>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1</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18" name="组合 17">
              <a:extLst>
                <a:ext uri="{FF2B5EF4-FFF2-40B4-BE49-F238E27FC236}">
                  <a16:creationId xmlns:a16="http://schemas.microsoft.com/office/drawing/2014/main" id="{58BD8F4B-73DB-46FA-B307-39DE230172AE}"/>
                </a:ext>
              </a:extLst>
            </p:cNvPr>
            <p:cNvGrpSpPr/>
            <p:nvPr/>
          </p:nvGrpSpPr>
          <p:grpSpPr>
            <a:xfrm rot="1279383">
              <a:off x="538418" y="260428"/>
              <a:ext cx="811083" cy="1193118"/>
              <a:chOff x="5326021" y="1359499"/>
              <a:chExt cx="2273644" cy="3344573"/>
            </a:xfrm>
          </p:grpSpPr>
          <p:cxnSp>
            <p:nvCxnSpPr>
              <p:cNvPr id="19" name="直接连接符 18">
                <a:extLst>
                  <a:ext uri="{FF2B5EF4-FFF2-40B4-BE49-F238E27FC236}">
                    <a16:creationId xmlns:a16="http://schemas.microsoft.com/office/drawing/2014/main" id="{E038C53D-6882-4BA6-B8DF-2483AEA6B94E}"/>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6AAA75E3-EFC3-4B3C-937E-A82F46410C5B}"/>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2" name="TextBox 21">
            <a:extLst>
              <a:ext uri="{FF2B5EF4-FFF2-40B4-BE49-F238E27FC236}">
                <a16:creationId xmlns:a16="http://schemas.microsoft.com/office/drawing/2014/main" id="{EDFADBC9-4CD3-4872-977A-F7107B0C65DB}"/>
              </a:ext>
            </a:extLst>
          </p:cNvPr>
          <p:cNvSpPr txBox="1"/>
          <p:nvPr/>
        </p:nvSpPr>
        <p:spPr>
          <a:xfrm>
            <a:off x="986944" y="1516285"/>
            <a:ext cx="9416230" cy="2308324"/>
          </a:xfrm>
          <a:prstGeom prst="rect">
            <a:avLst/>
          </a:prstGeom>
          <a:noFill/>
        </p:spPr>
        <p:txBody>
          <a:bodyPr wrap="square" rtlCol="0">
            <a:spAutoFit/>
          </a:bodyPr>
          <a:lstStyle/>
          <a:p>
            <a:r>
              <a:rPr lang="en-US" altLang="zh-SG" sz="2400" dirty="0">
                <a:solidFill>
                  <a:schemeClr val="bg1"/>
                </a:solidFill>
              </a:rPr>
              <a:t>Classification method 2: Logistic regression</a:t>
            </a:r>
          </a:p>
          <a:p>
            <a:r>
              <a:rPr lang="en-US" altLang="zh-SG" sz="2400" dirty="0" err="1">
                <a:solidFill>
                  <a:schemeClr val="bg1"/>
                </a:solidFill>
              </a:rPr>
              <a:t>X_train</a:t>
            </a:r>
            <a:r>
              <a:rPr lang="en-US" altLang="zh-SG" sz="2400" dirty="0">
                <a:solidFill>
                  <a:schemeClr val="bg1"/>
                </a:solidFill>
              </a:rPr>
              <a:t> size: (27196, 4427)  </a:t>
            </a:r>
            <a:r>
              <a:rPr lang="en-US" altLang="zh-SG" sz="2400" dirty="0" err="1">
                <a:solidFill>
                  <a:schemeClr val="bg1"/>
                </a:solidFill>
              </a:rPr>
              <a:t>X_test</a:t>
            </a:r>
            <a:r>
              <a:rPr lang="en-US" altLang="zh-SG" sz="2400" dirty="0">
                <a:solidFill>
                  <a:schemeClr val="bg1"/>
                </a:solidFill>
              </a:rPr>
              <a:t> size: (3576, 4427)</a:t>
            </a:r>
          </a:p>
          <a:p>
            <a:r>
              <a:rPr lang="en-US" altLang="zh-SG" sz="2400" dirty="0" err="1">
                <a:solidFill>
                  <a:schemeClr val="bg1"/>
                </a:solidFill>
              </a:rPr>
              <a:t>y_train</a:t>
            </a:r>
            <a:r>
              <a:rPr lang="en-US" altLang="zh-SG" sz="2400" dirty="0">
                <a:solidFill>
                  <a:schemeClr val="bg1"/>
                </a:solidFill>
              </a:rPr>
              <a:t> size: (27196, 1)  </a:t>
            </a:r>
            <a:r>
              <a:rPr lang="en-US" altLang="zh-SG" sz="2400" dirty="0" err="1">
                <a:solidFill>
                  <a:schemeClr val="bg1"/>
                </a:solidFill>
              </a:rPr>
              <a:t>y_test</a:t>
            </a:r>
            <a:r>
              <a:rPr lang="en-US" altLang="zh-SG" sz="2400" dirty="0">
                <a:solidFill>
                  <a:schemeClr val="bg1"/>
                </a:solidFill>
              </a:rPr>
              <a:t> size: (3576, 1)</a:t>
            </a:r>
          </a:p>
          <a:p>
            <a:r>
              <a:rPr lang="en-US" altLang="zh-SG" sz="2400" dirty="0">
                <a:solidFill>
                  <a:schemeClr val="bg1"/>
                </a:solidFill>
              </a:rPr>
              <a:t>Max iteration times: 5000</a:t>
            </a:r>
          </a:p>
          <a:p>
            <a:r>
              <a:rPr lang="en-US" altLang="zh-SG" sz="2400" dirty="0">
                <a:solidFill>
                  <a:schemeClr val="bg1"/>
                </a:solidFill>
              </a:rPr>
              <a:t>Train accuracy: 94.6%</a:t>
            </a:r>
          </a:p>
          <a:p>
            <a:r>
              <a:rPr lang="en-US" altLang="zh-SG" sz="2400" dirty="0">
                <a:solidFill>
                  <a:schemeClr val="bg1"/>
                </a:solidFill>
              </a:rPr>
              <a:t>Test accuracy: 93.5%</a:t>
            </a:r>
            <a:endParaRPr lang="zh-SG" altLang="en-US" sz="2400" dirty="0">
              <a:solidFill>
                <a:schemeClr val="bg1"/>
              </a:solidFill>
            </a:endParaRPr>
          </a:p>
        </p:txBody>
      </p:sp>
      <p:pic>
        <p:nvPicPr>
          <p:cNvPr id="2050" name="Picture 2" descr="What is the difference between Linear SVMs and Logistic Regression? - Quora">
            <a:extLst>
              <a:ext uri="{FF2B5EF4-FFF2-40B4-BE49-F238E27FC236}">
                <a16:creationId xmlns:a16="http://schemas.microsoft.com/office/drawing/2014/main" id="{99EA4ED8-7204-4457-8971-8F242E39C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7215"/>
            <a:ext cx="5086337" cy="329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345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77E6B9C3-5C55-46E1-B9B3-24B3D0918869}"/>
              </a:ext>
            </a:extLst>
          </p:cNvPr>
          <p:cNvSpPr txBox="1"/>
          <p:nvPr/>
        </p:nvSpPr>
        <p:spPr>
          <a:xfrm>
            <a:off x="1208876" y="376638"/>
            <a:ext cx="7658100" cy="584775"/>
          </a:xfrm>
          <a:prstGeom prst="rect">
            <a:avLst/>
          </a:prstGeom>
          <a:noFill/>
        </p:spPr>
        <p:txBody>
          <a:bodyPr wrap="square" rtlCol="0">
            <a:spAutoFit/>
          </a:bodyPr>
          <a:lstStyle/>
          <a:p>
            <a:r>
              <a:rPr lang="en-US" altLang="zh-CN" sz="3200" dirty="0">
                <a:gradFill>
                  <a:gsLst>
                    <a:gs pos="885">
                      <a:schemeClr val="accent1">
                        <a:alpha val="10000"/>
                      </a:schemeClr>
                    </a:gs>
                    <a:gs pos="75000">
                      <a:schemeClr val="accent1">
                        <a:alpha val="73000"/>
                      </a:schemeClr>
                    </a:gs>
                  </a:gsLst>
                  <a:lin ang="5400000" scaled="1"/>
                </a:gradFill>
              </a:rPr>
              <a:t>Logistic Regression</a:t>
            </a:r>
            <a:endParaRPr lang="zh-CN" altLang="en-US" sz="3200" dirty="0">
              <a:gradFill>
                <a:gsLst>
                  <a:gs pos="885">
                    <a:schemeClr val="accent1">
                      <a:alpha val="10000"/>
                    </a:schemeClr>
                  </a:gs>
                  <a:gs pos="75000">
                    <a:schemeClr val="accent1">
                      <a:alpha val="73000"/>
                    </a:schemeClr>
                  </a:gs>
                </a:gsLst>
                <a:lin ang="5400000" scaled="1"/>
              </a:gradFill>
            </a:endParaRPr>
          </a:p>
        </p:txBody>
      </p:sp>
      <p:grpSp>
        <p:nvGrpSpPr>
          <p:cNvPr id="16" name="组合 15">
            <a:extLst>
              <a:ext uri="{FF2B5EF4-FFF2-40B4-BE49-F238E27FC236}">
                <a16:creationId xmlns:a16="http://schemas.microsoft.com/office/drawing/2014/main" id="{C3E42128-616E-4AB5-B898-F45994F58080}"/>
              </a:ext>
            </a:extLst>
          </p:cNvPr>
          <p:cNvGrpSpPr/>
          <p:nvPr/>
        </p:nvGrpSpPr>
        <p:grpSpPr>
          <a:xfrm>
            <a:off x="538226" y="153800"/>
            <a:ext cx="811275" cy="1299746"/>
            <a:chOff x="538226" y="153800"/>
            <a:chExt cx="811275" cy="1299746"/>
          </a:xfrm>
        </p:grpSpPr>
        <p:sp>
          <p:nvSpPr>
            <p:cNvPr id="17" name="文本框 16">
              <a:extLst>
                <a:ext uri="{FF2B5EF4-FFF2-40B4-BE49-F238E27FC236}">
                  <a16:creationId xmlns:a16="http://schemas.microsoft.com/office/drawing/2014/main" id="{382FBF8F-4605-4D60-8295-DAA7B8A2CC30}"/>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1</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18" name="组合 17">
              <a:extLst>
                <a:ext uri="{FF2B5EF4-FFF2-40B4-BE49-F238E27FC236}">
                  <a16:creationId xmlns:a16="http://schemas.microsoft.com/office/drawing/2014/main" id="{58BD8F4B-73DB-46FA-B307-39DE230172AE}"/>
                </a:ext>
              </a:extLst>
            </p:cNvPr>
            <p:cNvGrpSpPr/>
            <p:nvPr/>
          </p:nvGrpSpPr>
          <p:grpSpPr>
            <a:xfrm rot="1279383">
              <a:off x="538418" y="260428"/>
              <a:ext cx="811083" cy="1193118"/>
              <a:chOff x="5326021" y="1359499"/>
              <a:chExt cx="2273644" cy="3344573"/>
            </a:xfrm>
          </p:grpSpPr>
          <p:cxnSp>
            <p:nvCxnSpPr>
              <p:cNvPr id="19" name="直接连接符 18">
                <a:extLst>
                  <a:ext uri="{FF2B5EF4-FFF2-40B4-BE49-F238E27FC236}">
                    <a16:creationId xmlns:a16="http://schemas.microsoft.com/office/drawing/2014/main" id="{E038C53D-6882-4BA6-B8DF-2483AEA6B94E}"/>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6AAA75E3-EFC3-4B3C-937E-A82F46410C5B}"/>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pic>
        <p:nvPicPr>
          <p:cNvPr id="21" name="Picture 20" descr="Graphical user interface, text, application&#10;&#10;Description automatically generated">
            <a:extLst>
              <a:ext uri="{FF2B5EF4-FFF2-40B4-BE49-F238E27FC236}">
                <a16:creationId xmlns:a16="http://schemas.microsoft.com/office/drawing/2014/main" id="{7ACAAB6B-59E6-45B4-910E-493CA05B3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049" y="1288666"/>
            <a:ext cx="10774657" cy="4776395"/>
          </a:xfrm>
          <a:prstGeom prst="rect">
            <a:avLst/>
          </a:prstGeom>
        </p:spPr>
      </p:pic>
    </p:spTree>
    <p:extLst>
      <p:ext uri="{BB962C8B-B14F-4D97-AF65-F5344CB8AC3E}">
        <p14:creationId xmlns:p14="http://schemas.microsoft.com/office/powerpoint/2010/main" val="3130005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77E6B9C3-5C55-46E1-B9B3-24B3D0918869}"/>
              </a:ext>
            </a:extLst>
          </p:cNvPr>
          <p:cNvSpPr txBox="1"/>
          <p:nvPr/>
        </p:nvSpPr>
        <p:spPr>
          <a:xfrm>
            <a:off x="1208876" y="376638"/>
            <a:ext cx="7658100" cy="584775"/>
          </a:xfrm>
          <a:prstGeom prst="rect">
            <a:avLst/>
          </a:prstGeom>
          <a:noFill/>
        </p:spPr>
        <p:txBody>
          <a:bodyPr wrap="square" rtlCol="0">
            <a:spAutoFit/>
          </a:bodyPr>
          <a:lstStyle/>
          <a:p>
            <a:r>
              <a:rPr lang="en-US" altLang="zh-CN" sz="3200" dirty="0">
                <a:gradFill>
                  <a:gsLst>
                    <a:gs pos="885">
                      <a:schemeClr val="accent1">
                        <a:alpha val="10000"/>
                      </a:schemeClr>
                    </a:gs>
                    <a:gs pos="75000">
                      <a:schemeClr val="accent1">
                        <a:alpha val="73000"/>
                      </a:schemeClr>
                    </a:gs>
                  </a:gsLst>
                  <a:lin ang="5400000" scaled="1"/>
                </a:gradFill>
              </a:rPr>
              <a:t>Neural Network</a:t>
            </a:r>
            <a:endParaRPr lang="zh-CN" altLang="en-US" sz="3200" dirty="0">
              <a:gradFill>
                <a:gsLst>
                  <a:gs pos="885">
                    <a:schemeClr val="accent1">
                      <a:alpha val="10000"/>
                    </a:schemeClr>
                  </a:gs>
                  <a:gs pos="75000">
                    <a:schemeClr val="accent1">
                      <a:alpha val="73000"/>
                    </a:schemeClr>
                  </a:gs>
                </a:gsLst>
                <a:lin ang="5400000" scaled="1"/>
              </a:gradFill>
            </a:endParaRPr>
          </a:p>
        </p:txBody>
      </p:sp>
      <p:grpSp>
        <p:nvGrpSpPr>
          <p:cNvPr id="16" name="组合 15">
            <a:extLst>
              <a:ext uri="{FF2B5EF4-FFF2-40B4-BE49-F238E27FC236}">
                <a16:creationId xmlns:a16="http://schemas.microsoft.com/office/drawing/2014/main" id="{C3E42128-616E-4AB5-B898-F45994F58080}"/>
              </a:ext>
            </a:extLst>
          </p:cNvPr>
          <p:cNvGrpSpPr/>
          <p:nvPr/>
        </p:nvGrpSpPr>
        <p:grpSpPr>
          <a:xfrm>
            <a:off x="538226" y="153800"/>
            <a:ext cx="811275" cy="1299746"/>
            <a:chOff x="538226" y="153800"/>
            <a:chExt cx="811275" cy="1299746"/>
          </a:xfrm>
        </p:grpSpPr>
        <p:sp>
          <p:nvSpPr>
            <p:cNvPr id="17" name="文本框 16">
              <a:extLst>
                <a:ext uri="{FF2B5EF4-FFF2-40B4-BE49-F238E27FC236}">
                  <a16:creationId xmlns:a16="http://schemas.microsoft.com/office/drawing/2014/main" id="{382FBF8F-4605-4D60-8295-DAA7B8A2CC30}"/>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2</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18" name="组合 17">
              <a:extLst>
                <a:ext uri="{FF2B5EF4-FFF2-40B4-BE49-F238E27FC236}">
                  <a16:creationId xmlns:a16="http://schemas.microsoft.com/office/drawing/2014/main" id="{58BD8F4B-73DB-46FA-B307-39DE230172AE}"/>
                </a:ext>
              </a:extLst>
            </p:cNvPr>
            <p:cNvGrpSpPr/>
            <p:nvPr/>
          </p:nvGrpSpPr>
          <p:grpSpPr>
            <a:xfrm rot="1279383">
              <a:off x="538418" y="260428"/>
              <a:ext cx="811083" cy="1193118"/>
              <a:chOff x="5326021" y="1359499"/>
              <a:chExt cx="2273644" cy="3344573"/>
            </a:xfrm>
          </p:grpSpPr>
          <p:cxnSp>
            <p:nvCxnSpPr>
              <p:cNvPr id="19" name="直接连接符 18">
                <a:extLst>
                  <a:ext uri="{FF2B5EF4-FFF2-40B4-BE49-F238E27FC236}">
                    <a16:creationId xmlns:a16="http://schemas.microsoft.com/office/drawing/2014/main" id="{E038C53D-6882-4BA6-B8DF-2483AEA6B94E}"/>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6AAA75E3-EFC3-4B3C-937E-A82F46410C5B}"/>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2" name="TextBox 21">
            <a:extLst>
              <a:ext uri="{FF2B5EF4-FFF2-40B4-BE49-F238E27FC236}">
                <a16:creationId xmlns:a16="http://schemas.microsoft.com/office/drawing/2014/main" id="{EDFADBC9-4CD3-4872-977A-F7107B0C65DB}"/>
              </a:ext>
            </a:extLst>
          </p:cNvPr>
          <p:cNvSpPr txBox="1"/>
          <p:nvPr/>
        </p:nvSpPr>
        <p:spPr>
          <a:xfrm>
            <a:off x="818988" y="1516285"/>
            <a:ext cx="9416230" cy="3416320"/>
          </a:xfrm>
          <a:prstGeom prst="rect">
            <a:avLst/>
          </a:prstGeom>
          <a:noFill/>
        </p:spPr>
        <p:txBody>
          <a:bodyPr wrap="square" rtlCol="0">
            <a:spAutoFit/>
          </a:bodyPr>
          <a:lstStyle/>
          <a:p>
            <a:r>
              <a:rPr lang="en-US" altLang="zh-SG" sz="2400" dirty="0">
                <a:solidFill>
                  <a:schemeClr val="bg1"/>
                </a:solidFill>
              </a:rPr>
              <a:t>Classification method 3: Neural network</a:t>
            </a:r>
          </a:p>
          <a:p>
            <a:r>
              <a:rPr lang="en-US" altLang="zh-SG" sz="2400" dirty="0">
                <a:solidFill>
                  <a:schemeClr val="bg1"/>
                </a:solidFill>
              </a:rPr>
              <a:t>8 dense layers (6 hidden layers)</a:t>
            </a:r>
          </a:p>
          <a:p>
            <a:r>
              <a:rPr lang="en-US" altLang="zh-SG" sz="2400" dirty="0" err="1">
                <a:solidFill>
                  <a:schemeClr val="bg1"/>
                </a:solidFill>
              </a:rPr>
              <a:t>X_train</a:t>
            </a:r>
            <a:r>
              <a:rPr lang="en-US" altLang="zh-SG" sz="2400" dirty="0">
                <a:solidFill>
                  <a:schemeClr val="bg1"/>
                </a:solidFill>
              </a:rPr>
              <a:t> size: (27196, 4427)</a:t>
            </a:r>
          </a:p>
          <a:p>
            <a:r>
              <a:rPr lang="en-US" altLang="zh-SG" sz="2400" dirty="0" err="1">
                <a:solidFill>
                  <a:schemeClr val="bg1"/>
                </a:solidFill>
              </a:rPr>
              <a:t>X_test</a:t>
            </a:r>
            <a:r>
              <a:rPr lang="en-US" altLang="zh-SG" sz="2400" dirty="0">
                <a:solidFill>
                  <a:schemeClr val="bg1"/>
                </a:solidFill>
              </a:rPr>
              <a:t> size: (3576, 4427)</a:t>
            </a:r>
          </a:p>
          <a:p>
            <a:r>
              <a:rPr lang="en-US" altLang="zh-SG" sz="2400" dirty="0" err="1">
                <a:solidFill>
                  <a:schemeClr val="bg1"/>
                </a:solidFill>
              </a:rPr>
              <a:t>y_train</a:t>
            </a:r>
            <a:r>
              <a:rPr lang="en-US" altLang="zh-SG" sz="2400" dirty="0">
                <a:solidFill>
                  <a:schemeClr val="bg1"/>
                </a:solidFill>
              </a:rPr>
              <a:t> size: (27196, 1)</a:t>
            </a:r>
          </a:p>
          <a:p>
            <a:r>
              <a:rPr lang="en-US" altLang="zh-SG" sz="2400" dirty="0" err="1">
                <a:solidFill>
                  <a:schemeClr val="bg1"/>
                </a:solidFill>
              </a:rPr>
              <a:t>y_test</a:t>
            </a:r>
            <a:r>
              <a:rPr lang="en-US" altLang="zh-SG" sz="2400" dirty="0">
                <a:solidFill>
                  <a:schemeClr val="bg1"/>
                </a:solidFill>
              </a:rPr>
              <a:t> size: (3576, 1)</a:t>
            </a:r>
          </a:p>
          <a:p>
            <a:endParaRPr lang="en-US" altLang="zh-SG" sz="2400" dirty="0">
              <a:solidFill>
                <a:schemeClr val="bg1"/>
              </a:solidFill>
            </a:endParaRPr>
          </a:p>
          <a:p>
            <a:r>
              <a:rPr lang="en-US" altLang="zh-SG" sz="2400" dirty="0">
                <a:solidFill>
                  <a:schemeClr val="bg1"/>
                </a:solidFill>
              </a:rPr>
              <a:t>             Model summary:</a:t>
            </a:r>
          </a:p>
          <a:p>
            <a:endParaRPr lang="en-US" altLang="zh-SG" sz="24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31AC253F-3F3F-4F22-9A68-A80B7AF72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306" y="1968705"/>
            <a:ext cx="6169927" cy="1572179"/>
          </a:xfrm>
          <a:prstGeom prst="rect">
            <a:avLst/>
          </a:prstGeom>
        </p:spPr>
      </p:pic>
      <p:pic>
        <p:nvPicPr>
          <p:cNvPr id="5" name="Picture 4" descr="Table&#10;&#10;Description automatically generated">
            <a:extLst>
              <a:ext uri="{FF2B5EF4-FFF2-40B4-BE49-F238E27FC236}">
                <a16:creationId xmlns:a16="http://schemas.microsoft.com/office/drawing/2014/main" id="{99C28AFC-32B9-41DD-B9C7-1C895947D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5306" y="3540884"/>
            <a:ext cx="4452906" cy="3184462"/>
          </a:xfrm>
          <a:prstGeom prst="rect">
            <a:avLst/>
          </a:prstGeom>
        </p:spPr>
      </p:pic>
    </p:spTree>
    <p:extLst>
      <p:ext uri="{BB962C8B-B14F-4D97-AF65-F5344CB8AC3E}">
        <p14:creationId xmlns:p14="http://schemas.microsoft.com/office/powerpoint/2010/main" val="1178077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77E6B9C3-5C55-46E1-B9B3-24B3D0918869}"/>
              </a:ext>
            </a:extLst>
          </p:cNvPr>
          <p:cNvSpPr txBox="1"/>
          <p:nvPr/>
        </p:nvSpPr>
        <p:spPr>
          <a:xfrm>
            <a:off x="1208876" y="376638"/>
            <a:ext cx="7658100" cy="584775"/>
          </a:xfrm>
          <a:prstGeom prst="rect">
            <a:avLst/>
          </a:prstGeom>
          <a:noFill/>
        </p:spPr>
        <p:txBody>
          <a:bodyPr wrap="square" rtlCol="0">
            <a:spAutoFit/>
          </a:bodyPr>
          <a:lstStyle/>
          <a:p>
            <a:r>
              <a:rPr lang="en-US" altLang="zh-CN" sz="3200" dirty="0">
                <a:gradFill>
                  <a:gsLst>
                    <a:gs pos="885">
                      <a:schemeClr val="accent1">
                        <a:alpha val="10000"/>
                      </a:schemeClr>
                    </a:gs>
                    <a:gs pos="75000">
                      <a:schemeClr val="accent1">
                        <a:alpha val="73000"/>
                      </a:schemeClr>
                    </a:gs>
                  </a:gsLst>
                  <a:lin ang="5400000" scaled="1"/>
                </a:gradFill>
              </a:rPr>
              <a:t>Neural Network</a:t>
            </a:r>
            <a:endParaRPr lang="zh-CN" altLang="en-US" sz="3200" dirty="0">
              <a:gradFill>
                <a:gsLst>
                  <a:gs pos="885">
                    <a:schemeClr val="accent1">
                      <a:alpha val="10000"/>
                    </a:schemeClr>
                  </a:gs>
                  <a:gs pos="75000">
                    <a:schemeClr val="accent1">
                      <a:alpha val="73000"/>
                    </a:schemeClr>
                  </a:gs>
                </a:gsLst>
                <a:lin ang="5400000" scaled="1"/>
              </a:gradFill>
            </a:endParaRPr>
          </a:p>
        </p:txBody>
      </p:sp>
      <p:grpSp>
        <p:nvGrpSpPr>
          <p:cNvPr id="16" name="组合 15">
            <a:extLst>
              <a:ext uri="{FF2B5EF4-FFF2-40B4-BE49-F238E27FC236}">
                <a16:creationId xmlns:a16="http://schemas.microsoft.com/office/drawing/2014/main" id="{C3E42128-616E-4AB5-B898-F45994F58080}"/>
              </a:ext>
            </a:extLst>
          </p:cNvPr>
          <p:cNvGrpSpPr/>
          <p:nvPr/>
        </p:nvGrpSpPr>
        <p:grpSpPr>
          <a:xfrm>
            <a:off x="538226" y="153800"/>
            <a:ext cx="811275" cy="1299746"/>
            <a:chOff x="538226" y="153800"/>
            <a:chExt cx="811275" cy="1299746"/>
          </a:xfrm>
        </p:grpSpPr>
        <p:sp>
          <p:nvSpPr>
            <p:cNvPr id="17" name="文本框 16">
              <a:extLst>
                <a:ext uri="{FF2B5EF4-FFF2-40B4-BE49-F238E27FC236}">
                  <a16:creationId xmlns:a16="http://schemas.microsoft.com/office/drawing/2014/main" id="{382FBF8F-4605-4D60-8295-DAA7B8A2CC30}"/>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2</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18" name="组合 17">
              <a:extLst>
                <a:ext uri="{FF2B5EF4-FFF2-40B4-BE49-F238E27FC236}">
                  <a16:creationId xmlns:a16="http://schemas.microsoft.com/office/drawing/2014/main" id="{58BD8F4B-73DB-46FA-B307-39DE230172AE}"/>
                </a:ext>
              </a:extLst>
            </p:cNvPr>
            <p:cNvGrpSpPr/>
            <p:nvPr/>
          </p:nvGrpSpPr>
          <p:grpSpPr>
            <a:xfrm rot="1279383">
              <a:off x="538418" y="260428"/>
              <a:ext cx="811083" cy="1193118"/>
              <a:chOff x="5326021" y="1359499"/>
              <a:chExt cx="2273644" cy="3344573"/>
            </a:xfrm>
          </p:grpSpPr>
          <p:cxnSp>
            <p:nvCxnSpPr>
              <p:cNvPr id="19" name="直接连接符 18">
                <a:extLst>
                  <a:ext uri="{FF2B5EF4-FFF2-40B4-BE49-F238E27FC236}">
                    <a16:creationId xmlns:a16="http://schemas.microsoft.com/office/drawing/2014/main" id="{E038C53D-6882-4BA6-B8DF-2483AEA6B94E}"/>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6AAA75E3-EFC3-4B3C-937E-A82F46410C5B}"/>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2" name="TextBox 21">
            <a:extLst>
              <a:ext uri="{FF2B5EF4-FFF2-40B4-BE49-F238E27FC236}">
                <a16:creationId xmlns:a16="http://schemas.microsoft.com/office/drawing/2014/main" id="{EDFADBC9-4CD3-4872-977A-F7107B0C65DB}"/>
              </a:ext>
            </a:extLst>
          </p:cNvPr>
          <p:cNvSpPr txBox="1"/>
          <p:nvPr/>
        </p:nvSpPr>
        <p:spPr>
          <a:xfrm>
            <a:off x="818988" y="1516285"/>
            <a:ext cx="9416230" cy="1938992"/>
          </a:xfrm>
          <a:prstGeom prst="rect">
            <a:avLst/>
          </a:prstGeom>
          <a:noFill/>
        </p:spPr>
        <p:txBody>
          <a:bodyPr wrap="square" rtlCol="0">
            <a:spAutoFit/>
          </a:bodyPr>
          <a:lstStyle/>
          <a:p>
            <a:r>
              <a:rPr lang="en-US" altLang="zh-SG" sz="2400" dirty="0">
                <a:solidFill>
                  <a:schemeClr val="bg1"/>
                </a:solidFill>
              </a:rPr>
              <a:t>Neural network training</a:t>
            </a:r>
          </a:p>
          <a:p>
            <a:r>
              <a:rPr lang="en-US" altLang="zh-SG" sz="2400" dirty="0">
                <a:solidFill>
                  <a:schemeClr val="bg1"/>
                </a:solidFill>
              </a:rPr>
              <a:t>100 epochs (training curve already converged)</a:t>
            </a:r>
          </a:p>
          <a:p>
            <a:r>
              <a:rPr lang="en-US" altLang="zh-SG" sz="2400" dirty="0">
                <a:solidFill>
                  <a:schemeClr val="bg1"/>
                </a:solidFill>
              </a:rPr>
              <a:t>Train accuracy: 99.5%</a:t>
            </a:r>
          </a:p>
          <a:p>
            <a:r>
              <a:rPr lang="en-US" altLang="zh-SG" sz="2400" dirty="0">
                <a:solidFill>
                  <a:schemeClr val="bg1"/>
                </a:solidFill>
              </a:rPr>
              <a:t>Test accuracy: 98.3%</a:t>
            </a:r>
          </a:p>
          <a:p>
            <a:r>
              <a:rPr lang="en-US" altLang="zh-SG" sz="2400">
                <a:solidFill>
                  <a:schemeClr val="bg1"/>
                </a:solidFill>
              </a:rPr>
              <a:t>Visualization</a:t>
            </a:r>
            <a:r>
              <a:rPr lang="en-US" altLang="zh-SG" sz="2400" dirty="0">
                <a:solidFill>
                  <a:schemeClr val="bg1"/>
                </a:solidFill>
              </a:rPr>
              <a:t>:</a:t>
            </a:r>
          </a:p>
        </p:txBody>
      </p:sp>
      <p:pic>
        <p:nvPicPr>
          <p:cNvPr id="4" name="Picture 3" descr="Chart&#10;&#10;Description automatically generated">
            <a:extLst>
              <a:ext uri="{FF2B5EF4-FFF2-40B4-BE49-F238E27FC236}">
                <a16:creationId xmlns:a16="http://schemas.microsoft.com/office/drawing/2014/main" id="{5042D9B6-76E4-499A-A7DE-385B8D827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88" y="3603708"/>
            <a:ext cx="4023709" cy="2666600"/>
          </a:xfrm>
          <a:prstGeom prst="rect">
            <a:avLst/>
          </a:prstGeom>
        </p:spPr>
      </p:pic>
      <p:pic>
        <p:nvPicPr>
          <p:cNvPr id="7" name="Picture 6" descr="Chart&#10;&#10;Description automatically generated">
            <a:extLst>
              <a:ext uri="{FF2B5EF4-FFF2-40B4-BE49-F238E27FC236}">
                <a16:creationId xmlns:a16="http://schemas.microsoft.com/office/drawing/2014/main" id="{E1DE6AED-EF1D-40BA-A14C-60D669278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1770" y="3603708"/>
            <a:ext cx="4164741" cy="2681841"/>
          </a:xfrm>
          <a:prstGeom prst="rect">
            <a:avLst/>
          </a:prstGeom>
        </p:spPr>
      </p:pic>
    </p:spTree>
    <p:extLst>
      <p:ext uri="{BB962C8B-B14F-4D97-AF65-F5344CB8AC3E}">
        <p14:creationId xmlns:p14="http://schemas.microsoft.com/office/powerpoint/2010/main" val="697993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3449389" y="4216168"/>
            <a:ext cx="5419725" cy="895350"/>
          </a:xfrm>
        </p:spPr>
        <p:txBody>
          <a:bodyPr>
            <a:normAutofit fontScale="90000"/>
          </a:bodyPr>
          <a:lstStyle/>
          <a:p>
            <a:pPr algn="ctr"/>
            <a:r>
              <a:rPr kumimoji="0" lang="en-US" altLang="zh-CN" sz="3200" b="0" i="0" u="none" strike="noStrike" kern="1200" cap="none" spc="0" normalizeH="0" baseline="0" noProof="0" dirty="0">
                <a:ln>
                  <a:noFill/>
                </a:ln>
                <a:solidFill>
                  <a:schemeClr val="accent1">
                    <a:lumMod val="60000"/>
                    <a:lumOff val="40000"/>
                  </a:schemeClr>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Tackling imbalanced data &amp; Word Embeddings</a:t>
            </a:r>
            <a:br>
              <a:rPr kumimoji="0" lang="en-US" altLang="zh-CN" sz="32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br>
            <a:endParaRPr lang="zh-CN" altLang="en-US" sz="3200" dirty="0">
              <a:solidFill>
                <a:schemeClr val="accent1">
                  <a:lumMod val="100000"/>
                </a:schemeClr>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p:txBody>
      </p:sp>
      <p:sp>
        <p:nvSpPr>
          <p:cNvPr id="6" name="文本占位符 5"/>
          <p:cNvSpPr>
            <a:spLocks noGrp="1"/>
          </p:cNvSpPr>
          <p:nvPr>
            <p:ph type="body" idx="4294967295"/>
          </p:nvPr>
        </p:nvSpPr>
        <p:spPr>
          <a:xfrm>
            <a:off x="4128725" y="4342580"/>
            <a:ext cx="4675187" cy="1014413"/>
          </a:xfrm>
        </p:spPr>
        <p:txBody>
          <a:bodyPr>
            <a:normAutofit/>
          </a:bodyPr>
          <a:lstStyle/>
          <a:p>
            <a:pPr marL="0" lvl="0" indent="0" algn="ctr">
              <a:buNone/>
            </a:pPr>
            <a:endParaRPr lang="zh-CN" altLang="en-US"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5442549" y="900634"/>
            <a:ext cx="1433406" cy="2646878"/>
          </a:xfrm>
          <a:prstGeom prst="rect">
            <a:avLst/>
          </a:prstGeom>
          <a:noFill/>
        </p:spPr>
        <p:txBody>
          <a:bodyPr wrap="non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1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4</a:t>
            </a:r>
            <a:endParaRPr lang="zh-CN" altLang="en-US" sz="1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4" name="组合 3">
            <a:extLst>
              <a:ext uri="{FF2B5EF4-FFF2-40B4-BE49-F238E27FC236}">
                <a16:creationId xmlns:a16="http://schemas.microsoft.com/office/drawing/2014/main" id="{47AA6A77-1222-4243-806E-EDF916201DE9}"/>
              </a:ext>
            </a:extLst>
          </p:cNvPr>
          <p:cNvGrpSpPr/>
          <p:nvPr/>
        </p:nvGrpSpPr>
        <p:grpSpPr>
          <a:xfrm rot="1279383">
            <a:off x="5337810" y="1303081"/>
            <a:ext cx="1881389" cy="2767558"/>
            <a:chOff x="5326021" y="1359499"/>
            <a:chExt cx="2273644" cy="3344573"/>
          </a:xfrm>
        </p:grpSpPr>
        <p:cxnSp>
          <p:nvCxnSpPr>
            <p:cNvPr id="8" name="直接连接符 7">
              <a:extLst>
                <a:ext uri="{FF2B5EF4-FFF2-40B4-BE49-F238E27FC236}">
                  <a16:creationId xmlns:a16="http://schemas.microsoft.com/office/drawing/2014/main" id="{7EFB3E33-333F-4634-8C15-7D06564F35A8}"/>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任意多边形: 形状 9">
              <a:extLst>
                <a:ext uri="{FF2B5EF4-FFF2-40B4-BE49-F238E27FC236}">
                  <a16:creationId xmlns:a16="http://schemas.microsoft.com/office/drawing/2014/main" id="{E73AA28D-9CD2-4A09-8567-FAEF0A53901B}"/>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28176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a:extLst>
              <a:ext uri="{FF2B5EF4-FFF2-40B4-BE49-F238E27FC236}">
                <a16:creationId xmlns:a16="http://schemas.microsoft.com/office/drawing/2014/main" id="{F9AC378A-C707-4A8B-8966-D4FE0154F90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313715" y="1770818"/>
            <a:ext cx="5196114" cy="3251050"/>
          </a:xfrm>
        </p:spPr>
      </p:pic>
      <p:sp>
        <p:nvSpPr>
          <p:cNvPr id="6" name="Subtitle 2"/>
          <p:cNvSpPr txBox="1">
            <a:spLocks/>
          </p:cNvSpPr>
          <p:nvPr/>
        </p:nvSpPr>
        <p:spPr>
          <a:xfrm>
            <a:off x="608639" y="1770818"/>
            <a:ext cx="4372482" cy="29955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spc="300" dirty="0">
                <a:solidFill>
                  <a:schemeClr val="accent1"/>
                </a:solidFill>
                <a:latin typeface="思源黑体" panose="020B0400000000000000" pitchFamily="34" charset="-122"/>
                <a:ea typeface="思源黑体" panose="020B0400000000000000" pitchFamily="34" charset="-122"/>
                <a:cs typeface="Lato Medium" panose="020F0502020204030203" pitchFamily="34" charset="0"/>
                <a:sym typeface="思源黑体" panose="020B0400000000000000" pitchFamily="34" charset="-122"/>
              </a:rPr>
              <a:t>Why is the train set expanded?</a:t>
            </a:r>
          </a:p>
          <a:p>
            <a:pPr marL="0" indent="0">
              <a:buNone/>
            </a:pPr>
            <a:endParaRPr lang="en-US" sz="3200" b="1" spc="300" dirty="0">
              <a:solidFill>
                <a:schemeClr val="accent1"/>
              </a:solidFill>
              <a:latin typeface="思源黑体" panose="020B0400000000000000" pitchFamily="34" charset="-122"/>
              <a:ea typeface="思源黑体" panose="020B0400000000000000" pitchFamily="34" charset="-122"/>
              <a:cs typeface="Lato Medium" panose="020F0502020204030203" pitchFamily="34" charset="0"/>
              <a:sym typeface="思源黑体" panose="020B0400000000000000" pitchFamily="34" charset="-122"/>
            </a:endParaRPr>
          </a:p>
          <a:p>
            <a:pPr marL="0" indent="0">
              <a:buNone/>
            </a:pPr>
            <a:r>
              <a:rPr lang="en-US" sz="3200" b="1" spc="300" dirty="0">
                <a:solidFill>
                  <a:schemeClr val="accent1"/>
                </a:solidFill>
                <a:latin typeface="思源黑体" panose="020B0400000000000000" pitchFamily="34" charset="-122"/>
                <a:ea typeface="思源黑体" panose="020B0400000000000000" pitchFamily="34" charset="-122"/>
                <a:cs typeface="Lato Medium" panose="020F0502020204030203" pitchFamily="34" charset="0"/>
                <a:sym typeface="思源黑体" panose="020B0400000000000000" pitchFamily="34" charset="-122"/>
              </a:rPr>
              <a:t>17880 </a:t>
            </a:r>
            <a:r>
              <a:rPr lang="en-US" sz="3200" b="1" spc="300" dirty="0" err="1">
                <a:solidFill>
                  <a:schemeClr val="accent1"/>
                </a:solidFill>
                <a:latin typeface="思源黑体" panose="020B0400000000000000" pitchFamily="34" charset="-122"/>
                <a:ea typeface="思源黑体" panose="020B0400000000000000" pitchFamily="34" charset="-122"/>
                <a:cs typeface="Lato Medium" panose="020F0502020204030203" pitchFamily="34" charset="0"/>
                <a:sym typeface="思源黑体" panose="020B0400000000000000" pitchFamily="34" charset="-122"/>
              </a:rPr>
              <a:t>v.s</a:t>
            </a:r>
            <a:r>
              <a:rPr lang="en-US" sz="3200" b="1" spc="300" dirty="0">
                <a:solidFill>
                  <a:schemeClr val="accent1"/>
                </a:solidFill>
                <a:latin typeface="思源黑体" panose="020B0400000000000000" pitchFamily="34" charset="-122"/>
                <a:ea typeface="思源黑体" panose="020B0400000000000000" pitchFamily="34" charset="-122"/>
                <a:cs typeface="Lato Medium" panose="020F0502020204030203" pitchFamily="34" charset="0"/>
                <a:sym typeface="思源黑体" panose="020B0400000000000000" pitchFamily="34" charset="-122"/>
              </a:rPr>
              <a:t>. 27196</a:t>
            </a:r>
            <a:endParaRPr lang="id-ID" sz="3200" b="1" spc="300" dirty="0">
              <a:solidFill>
                <a:schemeClr val="accent1"/>
              </a:solidFill>
              <a:latin typeface="思源黑体" panose="020B0400000000000000" pitchFamily="34" charset="-122"/>
              <a:ea typeface="思源黑体" panose="020B0400000000000000" pitchFamily="34" charset="-122"/>
              <a:cs typeface="Lato Medium" panose="020F0502020204030203" pitchFamily="34" charset="0"/>
              <a:sym typeface="思源黑体" panose="020B0400000000000000" pitchFamily="34" charset="-122"/>
            </a:endParaRPr>
          </a:p>
        </p:txBody>
      </p:sp>
      <p:sp>
        <p:nvSpPr>
          <p:cNvPr id="7" name="Rectangle 6"/>
          <p:cNvSpPr/>
          <p:nvPr/>
        </p:nvSpPr>
        <p:spPr>
          <a:xfrm>
            <a:off x="0" y="5152572"/>
            <a:ext cx="8810171" cy="689428"/>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cxnSp>
        <p:nvCxnSpPr>
          <p:cNvPr id="8" name="Straight Connector 7"/>
          <p:cNvCxnSpPr/>
          <p:nvPr/>
        </p:nvCxnSpPr>
        <p:spPr>
          <a:xfrm flipV="1">
            <a:off x="5936343" y="1509486"/>
            <a:ext cx="1436914" cy="1407887"/>
          </a:xfrm>
          <a:prstGeom prst="line">
            <a:avLst/>
          </a:prstGeom>
          <a:ln w="28575">
            <a:solidFill>
              <a:srgbClr val="040404"/>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59539D6D-6037-4FB8-A8F0-01D1AA4E3D43}"/>
              </a:ext>
            </a:extLst>
          </p:cNvPr>
          <p:cNvGrpSpPr/>
          <p:nvPr/>
        </p:nvGrpSpPr>
        <p:grpSpPr>
          <a:xfrm>
            <a:off x="608639" y="467887"/>
            <a:ext cx="7714905" cy="707886"/>
            <a:chOff x="1152071" y="450657"/>
            <a:chExt cx="7714905" cy="707886"/>
          </a:xfrm>
        </p:grpSpPr>
        <p:sp>
          <p:nvSpPr>
            <p:cNvPr id="11" name="文本框 10">
              <a:extLst>
                <a:ext uri="{FF2B5EF4-FFF2-40B4-BE49-F238E27FC236}">
                  <a16:creationId xmlns:a16="http://schemas.microsoft.com/office/drawing/2014/main" id="{302E6FC5-51A4-4E31-89F5-549B4E6161D4}"/>
                </a:ext>
              </a:extLst>
            </p:cNvPr>
            <p:cNvSpPr txBox="1"/>
            <p:nvPr/>
          </p:nvSpPr>
          <p:spPr>
            <a:xfrm>
              <a:off x="1152071" y="450657"/>
              <a:ext cx="7658100" cy="707886"/>
            </a:xfrm>
            <a:prstGeom prst="rect">
              <a:avLst/>
            </a:prstGeom>
            <a:noFill/>
          </p:spPr>
          <p:txBody>
            <a:bodyPr wrap="square" rtlCol="0">
              <a:spAutoFit/>
            </a:bodyPr>
            <a:lstStyle/>
            <a:p>
              <a:r>
                <a:rPr lang="en-US" altLang="zh-CN" sz="4000" dirty="0">
                  <a:gradFill>
                    <a:gsLst>
                      <a:gs pos="885">
                        <a:schemeClr val="accent1">
                          <a:alpha val="10000"/>
                        </a:schemeClr>
                      </a:gs>
                      <a:gs pos="75000">
                        <a:schemeClr val="accent1">
                          <a:alpha val="73000"/>
                        </a:schemeClr>
                      </a:gs>
                    </a:gsLst>
                    <a:lin ang="5400000" scaled="1"/>
                  </a:gradFill>
                </a:rPr>
                <a:t>Question</a:t>
              </a:r>
              <a:r>
                <a:rPr lang="en-US" altLang="zh-CN" sz="2400" dirty="0">
                  <a:gradFill>
                    <a:gsLst>
                      <a:gs pos="885">
                        <a:schemeClr val="accent1">
                          <a:alpha val="10000"/>
                        </a:schemeClr>
                      </a:gs>
                      <a:gs pos="75000">
                        <a:schemeClr val="accent1">
                          <a:alpha val="73000"/>
                        </a:schemeClr>
                      </a:gs>
                    </a:gsLst>
                    <a:lin ang="5400000" scaled="1"/>
                  </a:gradFill>
                </a:rPr>
                <a:t>:</a:t>
              </a:r>
              <a:endParaRPr lang="zh-CN" altLang="en-US" sz="2400" dirty="0">
                <a:gradFill>
                  <a:gsLst>
                    <a:gs pos="885">
                      <a:schemeClr val="accent1">
                        <a:alpha val="10000"/>
                      </a:schemeClr>
                    </a:gs>
                    <a:gs pos="75000">
                      <a:schemeClr val="accent1">
                        <a:alpha val="73000"/>
                      </a:schemeClr>
                    </a:gs>
                  </a:gsLst>
                  <a:lin ang="5400000" scaled="1"/>
                </a:gradFill>
              </a:endParaRPr>
            </a:p>
          </p:txBody>
        </p:sp>
        <p:sp>
          <p:nvSpPr>
            <p:cNvPr id="12" name="文本框 11">
              <a:extLst>
                <a:ext uri="{FF2B5EF4-FFF2-40B4-BE49-F238E27FC236}">
                  <a16:creationId xmlns:a16="http://schemas.microsoft.com/office/drawing/2014/main" id="{528E88A3-24F9-4541-823C-CC33A3A2307A}"/>
                </a:ext>
              </a:extLst>
            </p:cNvPr>
            <p:cNvSpPr txBox="1"/>
            <p:nvPr/>
          </p:nvSpPr>
          <p:spPr>
            <a:xfrm>
              <a:off x="1208876" y="797317"/>
              <a:ext cx="7658100" cy="307777"/>
            </a:xfrm>
            <a:prstGeom prst="rect">
              <a:avLst/>
            </a:prstGeom>
            <a:noFill/>
          </p:spPr>
          <p:txBody>
            <a:bodyPr wrap="square" rtlCol="0">
              <a:spAutoFit/>
            </a:bodyPr>
            <a:lstStyle/>
            <a:p>
              <a:endParaRPr lang="zh-CN" altLang="en-US" sz="1400" dirty="0">
                <a:solidFill>
                  <a:schemeClr val="bg2"/>
                </a:solidFill>
              </a:endParaRPr>
            </a:p>
          </p:txBody>
        </p:sp>
      </p:grpSp>
      <p:pic>
        <p:nvPicPr>
          <p:cNvPr id="9" name="图片 8">
            <a:extLst>
              <a:ext uri="{FF2B5EF4-FFF2-40B4-BE49-F238E27FC236}">
                <a16:creationId xmlns:a16="http://schemas.microsoft.com/office/drawing/2014/main" id="{184252A5-7853-4CA1-8980-47C70A039528}"/>
              </a:ext>
            </a:extLst>
          </p:cNvPr>
          <p:cNvPicPr>
            <a:picLocks noChangeAspect="1"/>
          </p:cNvPicPr>
          <p:nvPr/>
        </p:nvPicPr>
        <p:blipFill>
          <a:blip r:embed="rId4"/>
          <a:stretch>
            <a:fillRect/>
          </a:stretch>
        </p:blipFill>
        <p:spPr>
          <a:xfrm>
            <a:off x="5061790" y="1561981"/>
            <a:ext cx="7130210" cy="3492961"/>
          </a:xfrm>
          <a:prstGeom prst="rect">
            <a:avLst/>
          </a:prstGeom>
        </p:spPr>
      </p:pic>
    </p:spTree>
    <p:extLst>
      <p:ext uri="{BB962C8B-B14F-4D97-AF65-F5344CB8AC3E}">
        <p14:creationId xmlns:p14="http://schemas.microsoft.com/office/powerpoint/2010/main" val="32279567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2445795" y="3561953"/>
            <a:ext cx="8442698" cy="895350"/>
          </a:xfrm>
        </p:spPr>
        <p:txBody>
          <a:bodyPr>
            <a:normAutofit fontScale="90000"/>
          </a:bodyPr>
          <a:lstStyle/>
          <a:p>
            <a:pPr algn="ctr"/>
            <a:r>
              <a:rPr kumimoji="0" lang="en-US" altLang="zh-CN" sz="4000" b="0" i="0" u="none" strike="noStrike" kern="1200" cap="none" spc="0" normalizeH="0" baseline="0" noProof="0" dirty="0">
                <a:ln>
                  <a:noFill/>
                </a:ln>
                <a:solidFill>
                  <a:schemeClr val="accent1"/>
                </a:solidFill>
                <a:effectLst/>
                <a:uLnTx/>
                <a:uFillTx/>
                <a:latin typeface="思源黑体 CN Heavy"/>
                <a:ea typeface="思源黑体"/>
                <a:cs typeface="+mj-cs"/>
              </a:rPr>
              <a:t>The Exploratory Data Analysis and observations</a:t>
            </a:r>
            <a:endParaRPr lang="zh-CN" altLang="en-US" sz="3200" dirty="0">
              <a:solidFill>
                <a:schemeClr val="accent1"/>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p:txBody>
      </p:sp>
      <p:sp>
        <p:nvSpPr>
          <p:cNvPr id="6" name="文本占位符 5"/>
          <p:cNvSpPr>
            <a:spLocks noGrp="1"/>
          </p:cNvSpPr>
          <p:nvPr>
            <p:ph type="body" idx="4294967295"/>
          </p:nvPr>
        </p:nvSpPr>
        <p:spPr>
          <a:xfrm>
            <a:off x="3758406" y="4230609"/>
            <a:ext cx="4675187" cy="1014413"/>
          </a:xfrm>
        </p:spPr>
        <p:txBody>
          <a:bodyPr>
            <a:normAutofit/>
          </a:bodyPr>
          <a:lstStyle/>
          <a:p>
            <a:pPr marL="0" indent="0" algn="ctr">
              <a:buNone/>
            </a:pPr>
            <a:endParaRPr lang="en-US" altLang="zh-CN"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a:p>
            <a:pPr marL="0" indent="0" algn="ctr">
              <a:buNone/>
            </a:pPr>
            <a:r>
              <a:rPr lang="en-US" altLang="zh-CN"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rPr>
              <a:t>Checking </a:t>
            </a:r>
            <a:r>
              <a:rPr kumimoji="0" lang="en-US" altLang="zh-CN" sz="1400" b="0" i="0" u="none" strike="noStrike" kern="1200" cap="none" spc="0" normalizeH="0" baseline="0" noProof="0" dirty="0">
                <a:ln>
                  <a:noFill/>
                </a:ln>
                <a:solidFill>
                  <a:srgbClr val="7F7F7F"/>
                </a:solidFill>
                <a:effectLst/>
                <a:uLnTx/>
                <a:uFillTx/>
                <a:latin typeface="思源黑体 CN Light" panose="020B0300000000000000" pitchFamily="34" charset="-122"/>
                <a:ea typeface="思源黑体 CN Light" panose="020B0300000000000000" pitchFamily="34" charset="-122"/>
                <a:cs typeface="+mn-cs"/>
                <a:sym typeface="思源黑体" panose="020B0400000000000000" pitchFamily="34" charset="-122"/>
              </a:rPr>
              <a:t>Data types and visualizing by</a:t>
            </a:r>
            <a:r>
              <a:rPr lang="en-US" altLang="zh-CN" sz="1400" dirty="0">
                <a:solidFill>
                  <a:srgbClr val="7F7F7F"/>
                </a:solidFill>
                <a:latin typeface="思源黑体 CN Light" panose="020B0300000000000000" pitchFamily="34" charset="-122"/>
                <a:ea typeface="思源黑体 CN Light" panose="020B0300000000000000" pitchFamily="34" charset="-122"/>
                <a:sym typeface="思源黑体" panose="020B0400000000000000" pitchFamily="34" charset="-122"/>
              </a:rPr>
              <a:t> </a:t>
            </a:r>
            <a:r>
              <a:rPr kumimoji="0" lang="en-US" altLang="zh-CN" sz="1400" b="0" i="0" u="none" strike="noStrike" kern="1200" cap="none" spc="0" normalizeH="0" baseline="0" noProof="0" dirty="0" err="1">
                <a:ln>
                  <a:noFill/>
                </a:ln>
                <a:solidFill>
                  <a:srgbClr val="7F7F7F"/>
                </a:solidFill>
                <a:effectLst/>
                <a:uLnTx/>
                <a:uFillTx/>
                <a:latin typeface="思源黑体 CN Light" panose="020B0300000000000000" pitchFamily="34" charset="-122"/>
                <a:ea typeface="思源黑体 CN Light" panose="020B0300000000000000" pitchFamily="34" charset="-122"/>
                <a:cs typeface="+mn-cs"/>
                <a:sym typeface="思源黑体" panose="020B0400000000000000" pitchFamily="34" charset="-122"/>
              </a:rPr>
              <a:t>Catplot</a:t>
            </a:r>
            <a:endParaRPr kumimoji="0" lang="zh-CN" altLang="en-US" sz="1400" b="0" i="0" u="none" strike="noStrike" kern="1200" cap="none" spc="0" normalizeH="0" baseline="0" noProof="0" dirty="0">
              <a:ln>
                <a:noFill/>
              </a:ln>
              <a:solidFill>
                <a:srgbClr val="7F7F7F"/>
              </a:solidFill>
              <a:effectLst/>
              <a:uLnTx/>
              <a:uFillTx/>
              <a:latin typeface="思源黑体 CN Light" panose="020B0300000000000000" pitchFamily="34" charset="-122"/>
              <a:ea typeface="思源黑体 CN Light" panose="020B0300000000000000" pitchFamily="34" charset="-122"/>
              <a:cs typeface="+mn-cs"/>
              <a:sym typeface="思源黑体" panose="020B0400000000000000" pitchFamily="34" charset="-122"/>
            </a:endParaRPr>
          </a:p>
          <a:p>
            <a:pPr marL="0" lvl="0" indent="0" algn="ctr">
              <a:buNone/>
            </a:pPr>
            <a:endParaRPr lang="zh-CN" altLang="en-US"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5442549" y="900634"/>
            <a:ext cx="1433406" cy="2646878"/>
          </a:xfrm>
          <a:prstGeom prst="rect">
            <a:avLst/>
          </a:prstGeom>
          <a:noFill/>
        </p:spPr>
        <p:txBody>
          <a:bodyPr wrap="non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600" dirty="0">
                <a:gradFill>
                  <a:gsLst>
                    <a:gs pos="36000">
                      <a:srgbClr val="FFFFFF"/>
                    </a:gs>
                    <a:gs pos="70000">
                      <a:prstClr val="black">
                        <a:lumMod val="50000"/>
                        <a:lumOff val="50000"/>
                        <a:alpha val="0"/>
                      </a:prst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1</a:t>
            </a:r>
            <a:endParaRPr kumimoji="0" lang="zh-CN" altLang="en-US" sz="16600" b="0" i="0" u="none" strike="noStrike" kern="1200" cap="none" spc="0" normalizeH="0" baseline="0" noProof="0" dirty="0">
              <a:ln>
                <a:noFill/>
              </a:ln>
              <a:gradFill>
                <a:gsLst>
                  <a:gs pos="36000">
                    <a:srgbClr val="FFFFFF"/>
                  </a:gs>
                  <a:gs pos="70000">
                    <a:prstClr val="black">
                      <a:lumMod val="50000"/>
                      <a:lumOff val="50000"/>
                      <a:alpha val="0"/>
                    </a:prstClr>
                  </a:gs>
                </a:gsLst>
                <a:lin ang="5400000" scaled="1"/>
              </a:gradFill>
              <a:effectLst/>
              <a:uLnTx/>
              <a:uFillTx/>
              <a:latin typeface="思源黑体 CN Light" panose="020B0300000000000000" pitchFamily="34" charset="-122"/>
              <a:ea typeface="字魂54号-贤黑" panose="00000500000000000000" pitchFamily="2" charset="-122"/>
              <a:cs typeface="+mn-cs"/>
              <a:sym typeface="思源黑体" panose="020B0400000000000000" pitchFamily="34" charset="-122"/>
            </a:endParaRPr>
          </a:p>
        </p:txBody>
      </p:sp>
      <p:grpSp>
        <p:nvGrpSpPr>
          <p:cNvPr id="4" name="组合 3">
            <a:extLst>
              <a:ext uri="{FF2B5EF4-FFF2-40B4-BE49-F238E27FC236}">
                <a16:creationId xmlns:a16="http://schemas.microsoft.com/office/drawing/2014/main" id="{47AA6A77-1222-4243-806E-EDF916201DE9}"/>
              </a:ext>
            </a:extLst>
          </p:cNvPr>
          <p:cNvGrpSpPr/>
          <p:nvPr/>
        </p:nvGrpSpPr>
        <p:grpSpPr>
          <a:xfrm rot="1279383">
            <a:off x="5337810" y="1303081"/>
            <a:ext cx="1881389" cy="2767558"/>
            <a:chOff x="5326021" y="1359499"/>
            <a:chExt cx="2273644" cy="3344573"/>
          </a:xfrm>
        </p:grpSpPr>
        <p:cxnSp>
          <p:nvCxnSpPr>
            <p:cNvPr id="8" name="直接连接符 7">
              <a:extLst>
                <a:ext uri="{FF2B5EF4-FFF2-40B4-BE49-F238E27FC236}">
                  <a16:creationId xmlns:a16="http://schemas.microsoft.com/office/drawing/2014/main" id="{7EFB3E33-333F-4634-8C15-7D06564F35A8}"/>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任意多边形: 形状 9">
              <a:extLst>
                <a:ext uri="{FF2B5EF4-FFF2-40B4-BE49-F238E27FC236}">
                  <a16:creationId xmlns:a16="http://schemas.microsoft.com/office/drawing/2014/main" id="{E73AA28D-9CD2-4A09-8567-FAEF0A53901B}"/>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ea typeface="思源黑体"/>
                <a:cs typeface="+mn-cs"/>
              </a:endParaRPr>
            </a:p>
          </p:txBody>
        </p:sp>
      </p:grpSp>
    </p:spTree>
    <p:extLst>
      <p:ext uri="{BB962C8B-B14F-4D97-AF65-F5344CB8AC3E}">
        <p14:creationId xmlns:p14="http://schemas.microsoft.com/office/powerpoint/2010/main" val="3305256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117910" y="0"/>
            <a:ext cx="7074090" cy="6858000"/>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2" name="Group 1"/>
          <p:cNvGrpSpPr/>
          <p:nvPr/>
        </p:nvGrpSpPr>
        <p:grpSpPr>
          <a:xfrm>
            <a:off x="5398057" y="1416468"/>
            <a:ext cx="6699190" cy="3846235"/>
            <a:chOff x="1154113" y="2038815"/>
            <a:chExt cx="4040774" cy="2215331"/>
          </a:xfrm>
        </p:grpSpPr>
        <p:pic>
          <p:nvPicPr>
            <p:cNvPr id="3"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4113" y="2038815"/>
              <a:ext cx="4040774" cy="221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739900" y="2178050"/>
              <a:ext cx="2851150" cy="1797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0" name="Subtitle 2"/>
          <p:cNvSpPr txBox="1">
            <a:spLocks/>
          </p:cNvSpPr>
          <p:nvPr/>
        </p:nvSpPr>
        <p:spPr>
          <a:xfrm>
            <a:off x="888691" y="2864587"/>
            <a:ext cx="4676996" cy="19044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chemeClr val="accent1"/>
                </a:solidFill>
                <a:latin typeface="思源黑体" panose="020B0400000000000000" pitchFamily="34" charset="-122"/>
                <a:ea typeface="思源黑体" panose="020B0400000000000000" pitchFamily="34" charset="-122"/>
                <a:cs typeface="Lato" panose="020F0502020204030203" pitchFamily="34" charset="0"/>
                <a:sym typeface="思源黑体" panose="020B0400000000000000" pitchFamily="34" charset="-122"/>
              </a:rPr>
              <a:t>T</a:t>
            </a:r>
            <a:r>
              <a:rPr lang="en-US" altLang="zh-CN" sz="3200" b="1" dirty="0">
                <a:solidFill>
                  <a:schemeClr val="accent1"/>
                </a:solidFill>
                <a:latin typeface="思源黑体" panose="020B0400000000000000" pitchFamily="34" charset="-122"/>
                <a:ea typeface="思源黑体" panose="020B0400000000000000" pitchFamily="34" charset="-122"/>
                <a:cs typeface="Lato" panose="020F0502020204030203" pitchFamily="34" charset="0"/>
                <a:sym typeface="思源黑体" panose="020B0400000000000000" pitchFamily="34" charset="-122"/>
              </a:rPr>
              <a:t>ackling</a:t>
            </a:r>
          </a:p>
          <a:p>
            <a:pPr marL="0" indent="0">
              <a:buNone/>
            </a:pPr>
            <a:r>
              <a:rPr lang="en-US" sz="3200" b="1" dirty="0">
                <a:solidFill>
                  <a:schemeClr val="accent1"/>
                </a:solidFill>
                <a:latin typeface="思源黑体" panose="020B0400000000000000" pitchFamily="34" charset="-122"/>
                <a:ea typeface="思源黑体" panose="020B0400000000000000" pitchFamily="34" charset="-122"/>
                <a:cs typeface="Lato" panose="020F0502020204030203" pitchFamily="34" charset="0"/>
                <a:sym typeface="思源黑体" panose="020B0400000000000000" pitchFamily="34" charset="-122"/>
              </a:rPr>
              <a:t>Unbalanced Data</a:t>
            </a:r>
            <a:endParaRPr lang="id-ID" sz="3200" b="1" dirty="0">
              <a:solidFill>
                <a:schemeClr val="accent1"/>
              </a:solidFill>
              <a:latin typeface="思源黑体" panose="020B0400000000000000" pitchFamily="34" charset="-122"/>
              <a:ea typeface="思源黑体" panose="020B0400000000000000" pitchFamily="34" charset="-122"/>
              <a:cs typeface="Lato" panose="020F0502020204030203" pitchFamily="34" charset="0"/>
              <a:sym typeface="思源黑体" panose="020B0400000000000000" pitchFamily="34" charset="-122"/>
            </a:endParaRPr>
          </a:p>
        </p:txBody>
      </p:sp>
      <p:cxnSp>
        <p:nvCxnSpPr>
          <p:cNvPr id="11" name="Straight Connector 10"/>
          <p:cNvCxnSpPr/>
          <p:nvPr/>
        </p:nvCxnSpPr>
        <p:spPr>
          <a:xfrm>
            <a:off x="0" y="5569132"/>
            <a:ext cx="12192000" cy="0"/>
          </a:xfrm>
          <a:prstGeom prst="line">
            <a:avLst/>
          </a:prstGeom>
          <a:ln w="38100">
            <a:solidFill>
              <a:srgbClr val="040404"/>
            </a:solidFill>
          </a:ln>
        </p:spPr>
        <p:style>
          <a:lnRef idx="1">
            <a:schemeClr val="accent1"/>
          </a:lnRef>
          <a:fillRef idx="0">
            <a:schemeClr val="accent1"/>
          </a:fillRef>
          <a:effectRef idx="0">
            <a:schemeClr val="accent1"/>
          </a:effectRef>
          <a:fontRef idx="minor">
            <a:schemeClr val="tx1"/>
          </a:fontRef>
        </p:style>
      </p:cxnSp>
      <p:pic>
        <p:nvPicPr>
          <p:cNvPr id="7" name="图片占位符 6">
            <a:extLst>
              <a:ext uri="{FF2B5EF4-FFF2-40B4-BE49-F238E27FC236}">
                <a16:creationId xmlns:a16="http://schemas.microsoft.com/office/drawing/2014/main" id="{3E9A9076-3075-4E5D-9D7E-D57DA9D18C92}"/>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6464174" y="1990205"/>
            <a:ext cx="4227858" cy="2698763"/>
          </a:xfrm>
        </p:spPr>
      </p:pic>
      <p:grpSp>
        <p:nvGrpSpPr>
          <p:cNvPr id="17" name="组合 16">
            <a:extLst>
              <a:ext uri="{FF2B5EF4-FFF2-40B4-BE49-F238E27FC236}">
                <a16:creationId xmlns:a16="http://schemas.microsoft.com/office/drawing/2014/main" id="{5E6DDA5F-0694-4608-82B0-749D845B5668}"/>
              </a:ext>
            </a:extLst>
          </p:cNvPr>
          <p:cNvGrpSpPr/>
          <p:nvPr/>
        </p:nvGrpSpPr>
        <p:grpSpPr>
          <a:xfrm>
            <a:off x="538226" y="153800"/>
            <a:ext cx="811275" cy="1299746"/>
            <a:chOff x="538226" y="153800"/>
            <a:chExt cx="811275" cy="1299746"/>
          </a:xfrm>
        </p:grpSpPr>
        <p:sp>
          <p:nvSpPr>
            <p:cNvPr id="18" name="文本框 17">
              <a:extLst>
                <a:ext uri="{FF2B5EF4-FFF2-40B4-BE49-F238E27FC236}">
                  <a16:creationId xmlns:a16="http://schemas.microsoft.com/office/drawing/2014/main" id="{047BE48B-1410-4D2C-80EC-1B68D246668E}"/>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3</a:t>
              </a:r>
              <a:endParaRPr lang="zh-CN" altLang="en-US" sz="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19" name="组合 18">
              <a:extLst>
                <a:ext uri="{FF2B5EF4-FFF2-40B4-BE49-F238E27FC236}">
                  <a16:creationId xmlns:a16="http://schemas.microsoft.com/office/drawing/2014/main" id="{400ADCF1-629F-4C7E-80C5-64BC9A33E24E}"/>
                </a:ext>
              </a:extLst>
            </p:cNvPr>
            <p:cNvGrpSpPr/>
            <p:nvPr/>
          </p:nvGrpSpPr>
          <p:grpSpPr>
            <a:xfrm rot="1279383">
              <a:off x="538418" y="260428"/>
              <a:ext cx="811083" cy="1193118"/>
              <a:chOff x="5326021" y="1359499"/>
              <a:chExt cx="2273644" cy="3344573"/>
            </a:xfrm>
          </p:grpSpPr>
          <p:cxnSp>
            <p:nvCxnSpPr>
              <p:cNvPr id="20" name="直接连接符 19">
                <a:extLst>
                  <a:ext uri="{FF2B5EF4-FFF2-40B4-BE49-F238E27FC236}">
                    <a16:creationId xmlns:a16="http://schemas.microsoft.com/office/drawing/2014/main" id="{03ABB223-1F6C-4F9A-91C2-8B63D1DBBBC1}"/>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任意多边形: 形状 20">
                <a:extLst>
                  <a:ext uri="{FF2B5EF4-FFF2-40B4-BE49-F238E27FC236}">
                    <a16:creationId xmlns:a16="http://schemas.microsoft.com/office/drawing/2014/main" id="{11D00284-40D7-4A2E-8023-F08790816549}"/>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pic>
        <p:nvPicPr>
          <p:cNvPr id="5" name="图片 4">
            <a:extLst>
              <a:ext uri="{FF2B5EF4-FFF2-40B4-BE49-F238E27FC236}">
                <a16:creationId xmlns:a16="http://schemas.microsoft.com/office/drawing/2014/main" id="{7EE0E52F-3931-432F-978D-4AEDF5944CAC}"/>
              </a:ext>
            </a:extLst>
          </p:cNvPr>
          <p:cNvPicPr>
            <a:picLocks noChangeAspect="1"/>
          </p:cNvPicPr>
          <p:nvPr/>
        </p:nvPicPr>
        <p:blipFill rotWithShape="1">
          <a:blip r:embed="rId5"/>
          <a:srcRect l="19124" t="48812" r="51187" b="18049"/>
          <a:stretch/>
        </p:blipFill>
        <p:spPr>
          <a:xfrm>
            <a:off x="6363842" y="1658206"/>
            <a:ext cx="4785864" cy="3110819"/>
          </a:xfrm>
          <a:prstGeom prst="rect">
            <a:avLst/>
          </a:prstGeom>
        </p:spPr>
      </p:pic>
      <p:sp>
        <p:nvSpPr>
          <p:cNvPr id="6" name="矩形 5">
            <a:extLst>
              <a:ext uri="{FF2B5EF4-FFF2-40B4-BE49-F238E27FC236}">
                <a16:creationId xmlns:a16="http://schemas.microsoft.com/office/drawing/2014/main" id="{8A00B971-6FE3-4C2D-B4ED-29D070994944}"/>
              </a:ext>
            </a:extLst>
          </p:cNvPr>
          <p:cNvSpPr/>
          <p:nvPr/>
        </p:nvSpPr>
        <p:spPr>
          <a:xfrm>
            <a:off x="7127065" y="2754810"/>
            <a:ext cx="1451038" cy="584775"/>
          </a:xfrm>
          <a:prstGeom prst="rect">
            <a:avLst/>
          </a:prstGeom>
          <a:noFill/>
        </p:spPr>
        <p:txBody>
          <a:bodyPr wrap="none" lIns="91440" tIns="45720" rIns="91440" bIns="45720">
            <a:spAutoFit/>
          </a:bodyPr>
          <a:lstStyle/>
          <a:p>
            <a:pPr algn="ctr"/>
            <a:r>
              <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17014</a:t>
            </a:r>
            <a:endParaRPr lang="zh-CN" alt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矩形 11">
            <a:extLst>
              <a:ext uri="{FF2B5EF4-FFF2-40B4-BE49-F238E27FC236}">
                <a16:creationId xmlns:a16="http://schemas.microsoft.com/office/drawing/2014/main" id="{61D1A044-EBED-4A05-B131-BC41888A5B4A}"/>
              </a:ext>
            </a:extLst>
          </p:cNvPr>
          <p:cNvSpPr/>
          <p:nvPr/>
        </p:nvSpPr>
        <p:spPr>
          <a:xfrm>
            <a:off x="9271999" y="3429000"/>
            <a:ext cx="814647" cy="523220"/>
          </a:xfrm>
          <a:prstGeom prst="rect">
            <a:avLst/>
          </a:prstGeom>
          <a:noFill/>
        </p:spPr>
        <p:txBody>
          <a:bodyPr wrap="none" lIns="91440" tIns="45720" rIns="91440" bIns="45720">
            <a:spAutoFit/>
          </a:bodyPr>
          <a:lstStyle/>
          <a:p>
            <a:pPr algn="ctr"/>
            <a:r>
              <a:rPr lang="en-US" altLang="zh-CN" sz="2800" dirty="0">
                <a:ln w="0"/>
                <a:effectLst>
                  <a:outerShdw blurRad="38100" dist="19050" dir="2700000" algn="tl" rotWithShape="0">
                    <a:schemeClr val="dk1">
                      <a:alpha val="40000"/>
                    </a:schemeClr>
                  </a:outerShdw>
                </a:effectLst>
              </a:rPr>
              <a:t>866</a:t>
            </a:r>
            <a:endParaRPr lang="zh-CN" altLang="en-US" sz="2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813217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10835ADF-EF73-4CB4-8674-B2FEC7C41149}"/>
              </a:ext>
            </a:extLst>
          </p:cNvPr>
          <p:cNvSpPr/>
          <p:nvPr/>
        </p:nvSpPr>
        <p:spPr>
          <a:xfrm>
            <a:off x="5550316" y="1816040"/>
            <a:ext cx="507351" cy="5232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椭圆 7">
            <a:extLst>
              <a:ext uri="{FF2B5EF4-FFF2-40B4-BE49-F238E27FC236}">
                <a16:creationId xmlns:a16="http://schemas.microsoft.com/office/drawing/2014/main" id="{4BCD4EC7-13F2-4E06-9700-23E0F6255378}"/>
              </a:ext>
            </a:extLst>
          </p:cNvPr>
          <p:cNvSpPr/>
          <p:nvPr/>
        </p:nvSpPr>
        <p:spPr>
          <a:xfrm>
            <a:off x="5520622" y="3227387"/>
            <a:ext cx="566738" cy="561975"/>
          </a:xfrm>
          <a:prstGeom prst="ellipse">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 name="椭圆 8">
            <a:extLst>
              <a:ext uri="{FF2B5EF4-FFF2-40B4-BE49-F238E27FC236}">
                <a16:creationId xmlns:a16="http://schemas.microsoft.com/office/drawing/2014/main" id="{AD29A634-1C51-4082-9945-8442F1DC91E6}"/>
              </a:ext>
            </a:extLst>
          </p:cNvPr>
          <p:cNvSpPr/>
          <p:nvPr/>
        </p:nvSpPr>
        <p:spPr>
          <a:xfrm>
            <a:off x="5520622" y="4933081"/>
            <a:ext cx="566738" cy="5701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396" name="矩形 12">
            <a:extLst>
              <a:ext uri="{FF2B5EF4-FFF2-40B4-BE49-F238E27FC236}">
                <a16:creationId xmlns:a16="http://schemas.microsoft.com/office/drawing/2014/main" id="{31A65DB1-9E1A-4EE8-909B-7567F835B052}"/>
              </a:ext>
            </a:extLst>
          </p:cNvPr>
          <p:cNvSpPr>
            <a:spLocks noChangeArrowheads="1"/>
          </p:cNvSpPr>
          <p:nvPr/>
        </p:nvSpPr>
        <p:spPr bwMode="auto">
          <a:xfrm>
            <a:off x="6364936" y="1870282"/>
            <a:ext cx="4128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24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Excellent overall accuracy</a:t>
            </a:r>
          </a:p>
        </p:txBody>
      </p:sp>
      <p:sp>
        <p:nvSpPr>
          <p:cNvPr id="16400" name="矩形 16">
            <a:extLst>
              <a:ext uri="{FF2B5EF4-FFF2-40B4-BE49-F238E27FC236}">
                <a16:creationId xmlns:a16="http://schemas.microsoft.com/office/drawing/2014/main" id="{78BAD858-E51D-4D58-B9AD-D1B0135BF8BC}"/>
              </a:ext>
            </a:extLst>
          </p:cNvPr>
          <p:cNvSpPr>
            <a:spLocks noChangeArrowheads="1"/>
          </p:cNvSpPr>
          <p:nvPr/>
        </p:nvSpPr>
        <p:spPr bwMode="auto">
          <a:xfrm>
            <a:off x="6360296" y="3314716"/>
            <a:ext cx="47114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000" b="1" dirty="0">
                <a:solidFill>
                  <a:schemeClr val="accent3"/>
                </a:solidFill>
                <a:latin typeface="思源黑体" panose="020B0400000000000000" pitchFamily="34" charset="-122"/>
                <a:ea typeface="思源黑体" panose="020B0400000000000000" pitchFamily="34" charset="-122"/>
                <a:sym typeface="思源黑体" panose="020B0400000000000000" pitchFamily="34" charset="-122"/>
              </a:rPr>
              <a:t>Underperformed when predicting the minority class</a:t>
            </a:r>
            <a:endParaRPr lang="en-US" altLang="zh-CN" b="1" dirty="0">
              <a:solidFill>
                <a:schemeClr val="accent3"/>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02" name="矩形 18">
            <a:extLst>
              <a:ext uri="{FF2B5EF4-FFF2-40B4-BE49-F238E27FC236}">
                <a16:creationId xmlns:a16="http://schemas.microsoft.com/office/drawing/2014/main" id="{7EBA88E3-27AB-4DFA-984D-076FBE12B702}"/>
              </a:ext>
            </a:extLst>
          </p:cNvPr>
          <p:cNvSpPr>
            <a:spLocks noChangeArrowheads="1"/>
          </p:cNvSpPr>
          <p:nvPr/>
        </p:nvSpPr>
        <p:spPr bwMode="auto">
          <a:xfrm>
            <a:off x="6411608" y="4986804"/>
            <a:ext cx="38266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20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Misleading and undesirable </a:t>
            </a:r>
          </a:p>
          <a:p>
            <a:pPr eaLnBrk="1" hangingPunct="1"/>
            <a:r>
              <a:rPr lang="en-US" altLang="zh-CN" sz="20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for data classification</a:t>
            </a:r>
          </a:p>
        </p:txBody>
      </p:sp>
      <p:sp>
        <p:nvSpPr>
          <p:cNvPr id="16404" name="Oval 14">
            <a:extLst>
              <a:ext uri="{FF2B5EF4-FFF2-40B4-BE49-F238E27FC236}">
                <a16:creationId xmlns:a16="http://schemas.microsoft.com/office/drawing/2014/main" id="{2FFEF355-0268-462F-AAA6-7E6BBDE93BCC}"/>
              </a:ext>
            </a:extLst>
          </p:cNvPr>
          <p:cNvSpPr>
            <a:spLocks noChangeArrowheads="1"/>
          </p:cNvSpPr>
          <p:nvPr/>
        </p:nvSpPr>
        <p:spPr bwMode="auto">
          <a:xfrm>
            <a:off x="3425825" y="2060575"/>
            <a:ext cx="400050" cy="4000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05" name="Freeform 15">
            <a:extLst>
              <a:ext uri="{FF2B5EF4-FFF2-40B4-BE49-F238E27FC236}">
                <a16:creationId xmlns:a16="http://schemas.microsoft.com/office/drawing/2014/main" id="{122F2E8E-B4B0-47FA-88A9-EB4D2DA868DD}"/>
              </a:ext>
            </a:extLst>
          </p:cNvPr>
          <p:cNvSpPr>
            <a:spLocks/>
          </p:cNvSpPr>
          <p:nvPr/>
        </p:nvSpPr>
        <p:spPr bwMode="auto">
          <a:xfrm>
            <a:off x="3527425" y="2433638"/>
            <a:ext cx="103188" cy="95250"/>
          </a:xfrm>
          <a:custGeom>
            <a:avLst/>
            <a:gdLst>
              <a:gd name="T0" fmla="*/ 0 w 65"/>
              <a:gd name="T1" fmla="*/ 0 h 60"/>
              <a:gd name="T2" fmla="*/ 2147483647 w 65"/>
              <a:gd name="T3" fmla="*/ 2147483647 h 60"/>
              <a:gd name="T4" fmla="*/ 2147483647 w 65"/>
              <a:gd name="T5" fmla="*/ 2147483647 h 60"/>
              <a:gd name="T6" fmla="*/ 0 w 65"/>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60">
                <a:moveTo>
                  <a:pt x="0" y="0"/>
                </a:moveTo>
                <a:lnTo>
                  <a:pt x="5" y="60"/>
                </a:lnTo>
                <a:lnTo>
                  <a:pt x="65" y="1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06" name="Freeform 16">
            <a:extLst>
              <a:ext uri="{FF2B5EF4-FFF2-40B4-BE49-F238E27FC236}">
                <a16:creationId xmlns:a16="http://schemas.microsoft.com/office/drawing/2014/main" id="{F7A85292-D4C0-423C-8EF0-4E0764E5FD8A}"/>
              </a:ext>
            </a:extLst>
          </p:cNvPr>
          <p:cNvSpPr>
            <a:spLocks/>
          </p:cNvSpPr>
          <p:nvPr/>
        </p:nvSpPr>
        <p:spPr bwMode="auto">
          <a:xfrm>
            <a:off x="3559175" y="2165350"/>
            <a:ext cx="50800" cy="214313"/>
          </a:xfrm>
          <a:custGeom>
            <a:avLst/>
            <a:gdLst>
              <a:gd name="T0" fmla="*/ 2147483647 w 32"/>
              <a:gd name="T1" fmla="*/ 2147483647 h 135"/>
              <a:gd name="T2" fmla="*/ 2147483647 w 32"/>
              <a:gd name="T3" fmla="*/ 2147483647 h 135"/>
              <a:gd name="T4" fmla="*/ 2147483647 w 32"/>
              <a:gd name="T5" fmla="*/ 2147483647 h 135"/>
              <a:gd name="T6" fmla="*/ 0 w 32"/>
              <a:gd name="T7" fmla="*/ 2147483647 h 135"/>
              <a:gd name="T8" fmla="*/ 0 w 32"/>
              <a:gd name="T9" fmla="*/ 0 h 135"/>
              <a:gd name="T10" fmla="*/ 2147483647 w 32"/>
              <a:gd name="T11" fmla="*/ 0 h 135"/>
              <a:gd name="T12" fmla="*/ 2147483647 w 32"/>
              <a:gd name="T13" fmla="*/ 2147483647 h 1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135">
                <a:moveTo>
                  <a:pt x="32" y="108"/>
                </a:moveTo>
                <a:lnTo>
                  <a:pt x="22" y="135"/>
                </a:lnTo>
                <a:lnTo>
                  <a:pt x="10" y="135"/>
                </a:lnTo>
                <a:lnTo>
                  <a:pt x="0" y="108"/>
                </a:lnTo>
                <a:lnTo>
                  <a:pt x="0" y="0"/>
                </a:lnTo>
                <a:lnTo>
                  <a:pt x="32" y="0"/>
                </a:lnTo>
                <a:lnTo>
                  <a:pt x="32" y="108"/>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07" name="Freeform 17">
            <a:extLst>
              <a:ext uri="{FF2B5EF4-FFF2-40B4-BE49-F238E27FC236}">
                <a16:creationId xmlns:a16="http://schemas.microsoft.com/office/drawing/2014/main" id="{F1EA8379-238A-4E9B-AA0E-C432E6A33134}"/>
              </a:ext>
            </a:extLst>
          </p:cNvPr>
          <p:cNvSpPr>
            <a:spLocks/>
          </p:cNvSpPr>
          <p:nvPr/>
        </p:nvSpPr>
        <p:spPr bwMode="auto">
          <a:xfrm>
            <a:off x="3559175" y="2127250"/>
            <a:ext cx="50800" cy="61913"/>
          </a:xfrm>
          <a:custGeom>
            <a:avLst/>
            <a:gdLst>
              <a:gd name="T0" fmla="*/ 2147483647 w 44"/>
              <a:gd name="T1" fmla="*/ 2147483647 h 54"/>
              <a:gd name="T2" fmla="*/ 2147483647 w 44"/>
              <a:gd name="T3" fmla="*/ 2147483647 h 54"/>
              <a:gd name="T4" fmla="*/ 2147483647 w 44"/>
              <a:gd name="T5" fmla="*/ 2147483647 h 54"/>
              <a:gd name="T6" fmla="*/ 0 w 44"/>
              <a:gd name="T7" fmla="*/ 2147483647 h 54"/>
              <a:gd name="T8" fmla="*/ 0 w 44"/>
              <a:gd name="T9" fmla="*/ 2147483647 h 54"/>
              <a:gd name="T10" fmla="*/ 2147483647 w 44"/>
              <a:gd name="T11" fmla="*/ 2147483647 h 54"/>
              <a:gd name="T12" fmla="*/ 2147483647 w 44"/>
              <a:gd name="T13" fmla="*/ 2147483647 h 54"/>
              <a:gd name="T14" fmla="*/ 2147483647 w 44"/>
              <a:gd name="T15" fmla="*/ 2147483647 h 54"/>
              <a:gd name="T16" fmla="*/ 2147483647 w 44"/>
              <a:gd name="T17" fmla="*/ 2147483647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 h="54">
                <a:moveTo>
                  <a:pt x="44" y="32"/>
                </a:moveTo>
                <a:cubicBezTo>
                  <a:pt x="44" y="44"/>
                  <a:pt x="34" y="54"/>
                  <a:pt x="22" y="54"/>
                </a:cubicBezTo>
                <a:cubicBezTo>
                  <a:pt x="22" y="54"/>
                  <a:pt x="22" y="54"/>
                  <a:pt x="22" y="54"/>
                </a:cubicBezTo>
                <a:cubicBezTo>
                  <a:pt x="10" y="54"/>
                  <a:pt x="0" y="44"/>
                  <a:pt x="0" y="32"/>
                </a:cubicBezTo>
                <a:cubicBezTo>
                  <a:pt x="0" y="12"/>
                  <a:pt x="0" y="12"/>
                  <a:pt x="0" y="12"/>
                </a:cubicBezTo>
                <a:cubicBezTo>
                  <a:pt x="0" y="0"/>
                  <a:pt x="10" y="2"/>
                  <a:pt x="22" y="2"/>
                </a:cubicBezTo>
                <a:cubicBezTo>
                  <a:pt x="22" y="2"/>
                  <a:pt x="22" y="2"/>
                  <a:pt x="22" y="2"/>
                </a:cubicBezTo>
                <a:cubicBezTo>
                  <a:pt x="34" y="2"/>
                  <a:pt x="44" y="0"/>
                  <a:pt x="44" y="12"/>
                </a:cubicBezTo>
                <a:lnTo>
                  <a:pt x="44" y="3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08" name="Rectangle 18">
            <a:extLst>
              <a:ext uri="{FF2B5EF4-FFF2-40B4-BE49-F238E27FC236}">
                <a16:creationId xmlns:a16="http://schemas.microsoft.com/office/drawing/2014/main" id="{3A00731A-90F9-4BF4-ACDA-405B44A218EB}"/>
              </a:ext>
            </a:extLst>
          </p:cNvPr>
          <p:cNvSpPr>
            <a:spLocks noChangeArrowheads="1"/>
          </p:cNvSpPr>
          <p:nvPr/>
        </p:nvSpPr>
        <p:spPr bwMode="auto">
          <a:xfrm>
            <a:off x="3556000" y="2152650"/>
            <a:ext cx="55563" cy="523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09" name="Freeform 19">
            <a:extLst>
              <a:ext uri="{FF2B5EF4-FFF2-40B4-BE49-F238E27FC236}">
                <a16:creationId xmlns:a16="http://schemas.microsoft.com/office/drawing/2014/main" id="{2361BCAC-C486-4229-B8B9-D3F72BD032F2}"/>
              </a:ext>
            </a:extLst>
          </p:cNvPr>
          <p:cNvSpPr>
            <a:spLocks/>
          </p:cNvSpPr>
          <p:nvPr/>
        </p:nvSpPr>
        <p:spPr bwMode="auto">
          <a:xfrm>
            <a:off x="3573463" y="2373313"/>
            <a:ext cx="20637" cy="31750"/>
          </a:xfrm>
          <a:custGeom>
            <a:avLst/>
            <a:gdLst>
              <a:gd name="T0" fmla="*/ 0 w 17"/>
              <a:gd name="T1" fmla="*/ 2147483647 h 27"/>
              <a:gd name="T2" fmla="*/ 2147483647 w 17"/>
              <a:gd name="T3" fmla="*/ 2147483647 h 27"/>
              <a:gd name="T4" fmla="*/ 2147483647 w 17"/>
              <a:gd name="T5" fmla="*/ 2147483647 h 27"/>
              <a:gd name="T6" fmla="*/ 0 w 17"/>
              <a:gd name="T7" fmla="*/ 2147483647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27">
                <a:moveTo>
                  <a:pt x="0" y="5"/>
                </a:moveTo>
                <a:cubicBezTo>
                  <a:pt x="0" y="5"/>
                  <a:pt x="4" y="18"/>
                  <a:pt x="6" y="21"/>
                </a:cubicBezTo>
                <a:cubicBezTo>
                  <a:pt x="8" y="25"/>
                  <a:pt x="11" y="27"/>
                  <a:pt x="17" y="6"/>
                </a:cubicBezTo>
                <a:cubicBezTo>
                  <a:pt x="17" y="6"/>
                  <a:pt x="10" y="0"/>
                  <a:pt x="0" y="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10" name="Freeform 20">
            <a:extLst>
              <a:ext uri="{FF2B5EF4-FFF2-40B4-BE49-F238E27FC236}">
                <a16:creationId xmlns:a16="http://schemas.microsoft.com/office/drawing/2014/main" id="{1A8193D3-DEE8-49F4-ADAF-0757FDB82CC6}"/>
              </a:ext>
            </a:extLst>
          </p:cNvPr>
          <p:cNvSpPr>
            <a:spLocks/>
          </p:cNvSpPr>
          <p:nvPr/>
        </p:nvSpPr>
        <p:spPr bwMode="auto">
          <a:xfrm>
            <a:off x="3635375" y="2165350"/>
            <a:ext cx="50800" cy="214313"/>
          </a:xfrm>
          <a:custGeom>
            <a:avLst/>
            <a:gdLst>
              <a:gd name="T0" fmla="*/ 2147483647 w 32"/>
              <a:gd name="T1" fmla="*/ 2147483647 h 135"/>
              <a:gd name="T2" fmla="*/ 2147483647 w 32"/>
              <a:gd name="T3" fmla="*/ 2147483647 h 135"/>
              <a:gd name="T4" fmla="*/ 2147483647 w 32"/>
              <a:gd name="T5" fmla="*/ 2147483647 h 135"/>
              <a:gd name="T6" fmla="*/ 0 w 32"/>
              <a:gd name="T7" fmla="*/ 2147483647 h 135"/>
              <a:gd name="T8" fmla="*/ 0 w 32"/>
              <a:gd name="T9" fmla="*/ 0 h 135"/>
              <a:gd name="T10" fmla="*/ 2147483647 w 32"/>
              <a:gd name="T11" fmla="*/ 0 h 135"/>
              <a:gd name="T12" fmla="*/ 2147483647 w 32"/>
              <a:gd name="T13" fmla="*/ 2147483647 h 1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135">
                <a:moveTo>
                  <a:pt x="32" y="108"/>
                </a:moveTo>
                <a:lnTo>
                  <a:pt x="21" y="135"/>
                </a:lnTo>
                <a:lnTo>
                  <a:pt x="10" y="135"/>
                </a:lnTo>
                <a:lnTo>
                  <a:pt x="0" y="108"/>
                </a:lnTo>
                <a:lnTo>
                  <a:pt x="0" y="0"/>
                </a:lnTo>
                <a:lnTo>
                  <a:pt x="32" y="0"/>
                </a:lnTo>
                <a:lnTo>
                  <a:pt x="32" y="108"/>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11" name="Freeform 21">
            <a:extLst>
              <a:ext uri="{FF2B5EF4-FFF2-40B4-BE49-F238E27FC236}">
                <a16:creationId xmlns:a16="http://schemas.microsoft.com/office/drawing/2014/main" id="{B3D31F1E-086C-4B34-A414-9B4C6E134669}"/>
              </a:ext>
            </a:extLst>
          </p:cNvPr>
          <p:cNvSpPr>
            <a:spLocks/>
          </p:cNvSpPr>
          <p:nvPr/>
        </p:nvSpPr>
        <p:spPr bwMode="auto">
          <a:xfrm>
            <a:off x="3635375" y="2127250"/>
            <a:ext cx="50800" cy="61913"/>
          </a:xfrm>
          <a:custGeom>
            <a:avLst/>
            <a:gdLst>
              <a:gd name="T0" fmla="*/ 2147483647 w 44"/>
              <a:gd name="T1" fmla="*/ 2147483647 h 54"/>
              <a:gd name="T2" fmla="*/ 2147483647 w 44"/>
              <a:gd name="T3" fmla="*/ 2147483647 h 54"/>
              <a:gd name="T4" fmla="*/ 2147483647 w 44"/>
              <a:gd name="T5" fmla="*/ 2147483647 h 54"/>
              <a:gd name="T6" fmla="*/ 0 w 44"/>
              <a:gd name="T7" fmla="*/ 2147483647 h 54"/>
              <a:gd name="T8" fmla="*/ 0 w 44"/>
              <a:gd name="T9" fmla="*/ 2147483647 h 54"/>
              <a:gd name="T10" fmla="*/ 2147483647 w 44"/>
              <a:gd name="T11" fmla="*/ 2147483647 h 54"/>
              <a:gd name="T12" fmla="*/ 2147483647 w 44"/>
              <a:gd name="T13" fmla="*/ 2147483647 h 54"/>
              <a:gd name="T14" fmla="*/ 2147483647 w 44"/>
              <a:gd name="T15" fmla="*/ 2147483647 h 54"/>
              <a:gd name="T16" fmla="*/ 2147483647 w 44"/>
              <a:gd name="T17" fmla="*/ 2147483647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 h="54">
                <a:moveTo>
                  <a:pt x="44" y="32"/>
                </a:moveTo>
                <a:cubicBezTo>
                  <a:pt x="44" y="44"/>
                  <a:pt x="34" y="54"/>
                  <a:pt x="22" y="54"/>
                </a:cubicBezTo>
                <a:cubicBezTo>
                  <a:pt x="22" y="54"/>
                  <a:pt x="22" y="54"/>
                  <a:pt x="22" y="54"/>
                </a:cubicBezTo>
                <a:cubicBezTo>
                  <a:pt x="10" y="54"/>
                  <a:pt x="0" y="44"/>
                  <a:pt x="0" y="32"/>
                </a:cubicBezTo>
                <a:cubicBezTo>
                  <a:pt x="0" y="12"/>
                  <a:pt x="0" y="12"/>
                  <a:pt x="0" y="12"/>
                </a:cubicBezTo>
                <a:cubicBezTo>
                  <a:pt x="0" y="0"/>
                  <a:pt x="10" y="2"/>
                  <a:pt x="22" y="2"/>
                </a:cubicBezTo>
                <a:cubicBezTo>
                  <a:pt x="22" y="2"/>
                  <a:pt x="22" y="2"/>
                  <a:pt x="22" y="2"/>
                </a:cubicBezTo>
                <a:cubicBezTo>
                  <a:pt x="34" y="2"/>
                  <a:pt x="44" y="0"/>
                  <a:pt x="44" y="12"/>
                </a:cubicBezTo>
                <a:lnTo>
                  <a:pt x="44" y="3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12" name="Rectangle 22">
            <a:extLst>
              <a:ext uri="{FF2B5EF4-FFF2-40B4-BE49-F238E27FC236}">
                <a16:creationId xmlns:a16="http://schemas.microsoft.com/office/drawing/2014/main" id="{2379338E-8EA1-4E52-BB6A-A1BFE91350FC}"/>
              </a:ext>
            </a:extLst>
          </p:cNvPr>
          <p:cNvSpPr>
            <a:spLocks noChangeArrowheads="1"/>
          </p:cNvSpPr>
          <p:nvPr/>
        </p:nvSpPr>
        <p:spPr bwMode="auto">
          <a:xfrm>
            <a:off x="3632200" y="2152650"/>
            <a:ext cx="57150" cy="523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13" name="Freeform 23">
            <a:extLst>
              <a:ext uri="{FF2B5EF4-FFF2-40B4-BE49-F238E27FC236}">
                <a16:creationId xmlns:a16="http://schemas.microsoft.com/office/drawing/2014/main" id="{9CA7FF22-61FC-464E-8021-46B612CC5EC3}"/>
              </a:ext>
            </a:extLst>
          </p:cNvPr>
          <p:cNvSpPr>
            <a:spLocks/>
          </p:cNvSpPr>
          <p:nvPr/>
        </p:nvSpPr>
        <p:spPr bwMode="auto">
          <a:xfrm>
            <a:off x="3649663" y="2373313"/>
            <a:ext cx="19050" cy="31750"/>
          </a:xfrm>
          <a:custGeom>
            <a:avLst/>
            <a:gdLst>
              <a:gd name="T0" fmla="*/ 0 w 17"/>
              <a:gd name="T1" fmla="*/ 2147483647 h 27"/>
              <a:gd name="T2" fmla="*/ 2147483647 w 17"/>
              <a:gd name="T3" fmla="*/ 2147483647 h 27"/>
              <a:gd name="T4" fmla="*/ 2147483647 w 17"/>
              <a:gd name="T5" fmla="*/ 2147483647 h 27"/>
              <a:gd name="T6" fmla="*/ 0 w 17"/>
              <a:gd name="T7" fmla="*/ 2147483647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27">
                <a:moveTo>
                  <a:pt x="0" y="5"/>
                </a:moveTo>
                <a:cubicBezTo>
                  <a:pt x="0" y="5"/>
                  <a:pt x="5" y="18"/>
                  <a:pt x="6" y="21"/>
                </a:cubicBezTo>
                <a:cubicBezTo>
                  <a:pt x="8" y="25"/>
                  <a:pt x="11" y="27"/>
                  <a:pt x="17" y="6"/>
                </a:cubicBezTo>
                <a:cubicBezTo>
                  <a:pt x="17" y="6"/>
                  <a:pt x="10" y="0"/>
                  <a:pt x="0" y="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14" name="Freeform 24">
            <a:extLst>
              <a:ext uri="{FF2B5EF4-FFF2-40B4-BE49-F238E27FC236}">
                <a16:creationId xmlns:a16="http://schemas.microsoft.com/office/drawing/2014/main" id="{6B2596B6-FA4E-44F4-BA19-E45D565F7FD2}"/>
              </a:ext>
            </a:extLst>
          </p:cNvPr>
          <p:cNvSpPr>
            <a:spLocks/>
          </p:cNvSpPr>
          <p:nvPr/>
        </p:nvSpPr>
        <p:spPr bwMode="auto">
          <a:xfrm>
            <a:off x="3681413" y="2162175"/>
            <a:ext cx="19050" cy="107950"/>
          </a:xfrm>
          <a:custGeom>
            <a:avLst/>
            <a:gdLst>
              <a:gd name="T0" fmla="*/ 2147483647 w 16"/>
              <a:gd name="T1" fmla="*/ 2147483647 h 95"/>
              <a:gd name="T2" fmla="*/ 2147483647 w 16"/>
              <a:gd name="T3" fmla="*/ 2147483647 h 95"/>
              <a:gd name="T4" fmla="*/ 2147483647 w 16"/>
              <a:gd name="T5" fmla="*/ 2147483647 h 95"/>
              <a:gd name="T6" fmla="*/ 2147483647 w 16"/>
              <a:gd name="T7" fmla="*/ 2147483647 h 95"/>
              <a:gd name="T8" fmla="*/ 2147483647 w 16"/>
              <a:gd name="T9" fmla="*/ 2147483647 h 95"/>
              <a:gd name="T10" fmla="*/ 2147483647 w 16"/>
              <a:gd name="T11" fmla="*/ 2147483647 h 95"/>
              <a:gd name="T12" fmla="*/ 0 w 16"/>
              <a:gd name="T13" fmla="*/ 0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95">
                <a:moveTo>
                  <a:pt x="1" y="1"/>
                </a:moveTo>
                <a:cubicBezTo>
                  <a:pt x="1" y="1"/>
                  <a:pt x="13" y="7"/>
                  <a:pt x="14" y="11"/>
                </a:cubicBezTo>
                <a:cubicBezTo>
                  <a:pt x="14" y="15"/>
                  <a:pt x="14" y="89"/>
                  <a:pt x="14" y="89"/>
                </a:cubicBezTo>
                <a:cubicBezTo>
                  <a:pt x="14" y="89"/>
                  <a:pt x="16" y="95"/>
                  <a:pt x="10" y="95"/>
                </a:cubicBezTo>
                <a:cubicBezTo>
                  <a:pt x="10" y="33"/>
                  <a:pt x="10" y="33"/>
                  <a:pt x="10" y="33"/>
                </a:cubicBezTo>
                <a:cubicBezTo>
                  <a:pt x="5" y="26"/>
                  <a:pt x="5" y="26"/>
                  <a:pt x="5" y="26"/>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15" name="Oval 25">
            <a:extLst>
              <a:ext uri="{FF2B5EF4-FFF2-40B4-BE49-F238E27FC236}">
                <a16:creationId xmlns:a16="http://schemas.microsoft.com/office/drawing/2014/main" id="{97EFB7D5-A74F-4D0A-8093-90C60B3BAF6E}"/>
              </a:ext>
            </a:extLst>
          </p:cNvPr>
          <p:cNvSpPr>
            <a:spLocks noChangeArrowheads="1"/>
          </p:cNvSpPr>
          <p:nvPr/>
        </p:nvSpPr>
        <p:spPr bwMode="auto">
          <a:xfrm>
            <a:off x="2887663" y="3835400"/>
            <a:ext cx="676275" cy="6778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16" name="Oval 27">
            <a:extLst>
              <a:ext uri="{FF2B5EF4-FFF2-40B4-BE49-F238E27FC236}">
                <a16:creationId xmlns:a16="http://schemas.microsoft.com/office/drawing/2014/main" id="{27C4E8C3-53F1-4FB1-B7C9-D1441B6D2B69}"/>
              </a:ext>
            </a:extLst>
          </p:cNvPr>
          <p:cNvSpPr>
            <a:spLocks noChangeArrowheads="1"/>
          </p:cNvSpPr>
          <p:nvPr/>
        </p:nvSpPr>
        <p:spPr bwMode="auto">
          <a:xfrm>
            <a:off x="3732213" y="3702050"/>
            <a:ext cx="442912" cy="4413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17" name="Oval 29">
            <a:extLst>
              <a:ext uri="{FF2B5EF4-FFF2-40B4-BE49-F238E27FC236}">
                <a16:creationId xmlns:a16="http://schemas.microsoft.com/office/drawing/2014/main" id="{8C3CC1CD-BE48-4142-86A6-068FD34EF41E}"/>
              </a:ext>
            </a:extLst>
          </p:cNvPr>
          <p:cNvSpPr>
            <a:spLocks noChangeArrowheads="1"/>
          </p:cNvSpPr>
          <p:nvPr/>
        </p:nvSpPr>
        <p:spPr bwMode="auto">
          <a:xfrm>
            <a:off x="3487738" y="3109913"/>
            <a:ext cx="534987" cy="53498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18" name="Freeform 30">
            <a:extLst>
              <a:ext uri="{FF2B5EF4-FFF2-40B4-BE49-F238E27FC236}">
                <a16:creationId xmlns:a16="http://schemas.microsoft.com/office/drawing/2014/main" id="{2D3D4A85-D855-423B-9927-9A93863396BF}"/>
              </a:ext>
            </a:extLst>
          </p:cNvPr>
          <p:cNvSpPr>
            <a:spLocks/>
          </p:cNvSpPr>
          <p:nvPr/>
        </p:nvSpPr>
        <p:spPr bwMode="auto">
          <a:xfrm>
            <a:off x="3622675" y="3608388"/>
            <a:ext cx="138113" cy="127000"/>
          </a:xfrm>
          <a:custGeom>
            <a:avLst/>
            <a:gdLst>
              <a:gd name="T0" fmla="*/ 0 w 87"/>
              <a:gd name="T1" fmla="*/ 0 h 80"/>
              <a:gd name="T2" fmla="*/ 2147483647 w 87"/>
              <a:gd name="T3" fmla="*/ 2147483647 h 80"/>
              <a:gd name="T4" fmla="*/ 2147483647 w 87"/>
              <a:gd name="T5" fmla="*/ 2147483647 h 80"/>
              <a:gd name="T6" fmla="*/ 0 w 87"/>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80">
                <a:moveTo>
                  <a:pt x="0" y="0"/>
                </a:moveTo>
                <a:lnTo>
                  <a:pt x="8" y="80"/>
                </a:lnTo>
                <a:lnTo>
                  <a:pt x="87" y="1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19" name="Oval 31">
            <a:extLst>
              <a:ext uri="{FF2B5EF4-FFF2-40B4-BE49-F238E27FC236}">
                <a16:creationId xmlns:a16="http://schemas.microsoft.com/office/drawing/2014/main" id="{C8D29315-CABB-4512-A682-397A4ADE6907}"/>
              </a:ext>
            </a:extLst>
          </p:cNvPr>
          <p:cNvSpPr>
            <a:spLocks noChangeArrowheads="1"/>
          </p:cNvSpPr>
          <p:nvPr/>
        </p:nvSpPr>
        <p:spPr bwMode="auto">
          <a:xfrm>
            <a:off x="2987675" y="2549525"/>
            <a:ext cx="534988" cy="534988"/>
          </a:xfrm>
          <a:prstGeom prst="ellipse">
            <a:avLst/>
          </a:prstGeom>
          <a:solidFill>
            <a:schemeClr val="l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20" name="Freeform 32">
            <a:extLst>
              <a:ext uri="{FF2B5EF4-FFF2-40B4-BE49-F238E27FC236}">
                <a16:creationId xmlns:a16="http://schemas.microsoft.com/office/drawing/2014/main" id="{DA15CBB5-D008-4A44-9C5B-ACE1B1E52413}"/>
              </a:ext>
            </a:extLst>
          </p:cNvPr>
          <p:cNvSpPr>
            <a:spLocks/>
          </p:cNvSpPr>
          <p:nvPr/>
        </p:nvSpPr>
        <p:spPr bwMode="auto">
          <a:xfrm>
            <a:off x="3122613" y="3048000"/>
            <a:ext cx="138112" cy="127000"/>
          </a:xfrm>
          <a:custGeom>
            <a:avLst/>
            <a:gdLst>
              <a:gd name="T0" fmla="*/ 0 w 87"/>
              <a:gd name="T1" fmla="*/ 0 h 80"/>
              <a:gd name="T2" fmla="*/ 2147483647 w 87"/>
              <a:gd name="T3" fmla="*/ 2147483647 h 80"/>
              <a:gd name="T4" fmla="*/ 2147483647 w 87"/>
              <a:gd name="T5" fmla="*/ 2147483647 h 80"/>
              <a:gd name="T6" fmla="*/ 0 w 87"/>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80">
                <a:moveTo>
                  <a:pt x="0" y="0"/>
                </a:moveTo>
                <a:lnTo>
                  <a:pt x="7" y="80"/>
                </a:lnTo>
                <a:lnTo>
                  <a:pt x="87" y="14"/>
                </a:lnTo>
                <a:lnTo>
                  <a:pt x="0" y="0"/>
                </a:lnTo>
                <a:close/>
              </a:path>
            </a:pathLst>
          </a:custGeom>
          <a:solidFill>
            <a:schemeClr val="l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21" name="Oval 33">
            <a:extLst>
              <a:ext uri="{FF2B5EF4-FFF2-40B4-BE49-F238E27FC236}">
                <a16:creationId xmlns:a16="http://schemas.microsoft.com/office/drawing/2014/main" id="{C977ED1F-EC65-4EA5-8BE6-6429FF2E2739}"/>
              </a:ext>
            </a:extLst>
          </p:cNvPr>
          <p:cNvSpPr>
            <a:spLocks noChangeArrowheads="1"/>
          </p:cNvSpPr>
          <p:nvPr/>
        </p:nvSpPr>
        <p:spPr bwMode="auto">
          <a:xfrm>
            <a:off x="4179888" y="3128963"/>
            <a:ext cx="423862" cy="423862"/>
          </a:xfrm>
          <a:prstGeom prst="ellipse">
            <a:avLst/>
          </a:prstGeom>
          <a:solidFill>
            <a:schemeClr val="l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22" name="Freeform 34">
            <a:extLst>
              <a:ext uri="{FF2B5EF4-FFF2-40B4-BE49-F238E27FC236}">
                <a16:creationId xmlns:a16="http://schemas.microsoft.com/office/drawing/2014/main" id="{157A5E75-475F-40BC-B80D-99EB3AAE4850}"/>
              </a:ext>
            </a:extLst>
          </p:cNvPr>
          <p:cNvSpPr>
            <a:spLocks/>
          </p:cNvSpPr>
          <p:nvPr/>
        </p:nvSpPr>
        <p:spPr bwMode="auto">
          <a:xfrm>
            <a:off x="4287838" y="3524250"/>
            <a:ext cx="109537" cy="101600"/>
          </a:xfrm>
          <a:custGeom>
            <a:avLst/>
            <a:gdLst>
              <a:gd name="T0" fmla="*/ 0 w 69"/>
              <a:gd name="T1" fmla="*/ 0 h 64"/>
              <a:gd name="T2" fmla="*/ 2147483647 w 69"/>
              <a:gd name="T3" fmla="*/ 2147483647 h 64"/>
              <a:gd name="T4" fmla="*/ 2147483647 w 69"/>
              <a:gd name="T5" fmla="*/ 2147483647 h 64"/>
              <a:gd name="T6" fmla="*/ 0 w 69"/>
              <a:gd name="T7" fmla="*/ 0 h 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 h="64">
                <a:moveTo>
                  <a:pt x="0" y="0"/>
                </a:moveTo>
                <a:lnTo>
                  <a:pt x="5" y="64"/>
                </a:lnTo>
                <a:lnTo>
                  <a:pt x="69" y="10"/>
                </a:lnTo>
                <a:lnTo>
                  <a:pt x="0" y="0"/>
                </a:lnTo>
                <a:close/>
              </a:path>
            </a:pathLst>
          </a:custGeom>
          <a:solidFill>
            <a:schemeClr val="l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23" name="Oval 35">
            <a:extLst>
              <a:ext uri="{FF2B5EF4-FFF2-40B4-BE49-F238E27FC236}">
                <a16:creationId xmlns:a16="http://schemas.microsoft.com/office/drawing/2014/main" id="{0B86824C-F2D0-4C24-B6CC-15FC36194861}"/>
              </a:ext>
            </a:extLst>
          </p:cNvPr>
          <p:cNvSpPr>
            <a:spLocks noChangeArrowheads="1"/>
          </p:cNvSpPr>
          <p:nvPr/>
        </p:nvSpPr>
        <p:spPr bwMode="auto">
          <a:xfrm>
            <a:off x="2538413" y="2068513"/>
            <a:ext cx="423862" cy="423862"/>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24" name="Freeform 36">
            <a:extLst>
              <a:ext uri="{FF2B5EF4-FFF2-40B4-BE49-F238E27FC236}">
                <a16:creationId xmlns:a16="http://schemas.microsoft.com/office/drawing/2014/main" id="{7EDA181D-8DB0-461D-9791-D4A145827514}"/>
              </a:ext>
            </a:extLst>
          </p:cNvPr>
          <p:cNvSpPr>
            <a:spLocks/>
          </p:cNvSpPr>
          <p:nvPr/>
        </p:nvSpPr>
        <p:spPr bwMode="auto">
          <a:xfrm>
            <a:off x="2744788" y="2462213"/>
            <a:ext cx="107950" cy="101600"/>
          </a:xfrm>
          <a:custGeom>
            <a:avLst/>
            <a:gdLst>
              <a:gd name="T0" fmla="*/ 2147483647 w 68"/>
              <a:gd name="T1" fmla="*/ 0 h 64"/>
              <a:gd name="T2" fmla="*/ 2147483647 w 68"/>
              <a:gd name="T3" fmla="*/ 2147483647 h 64"/>
              <a:gd name="T4" fmla="*/ 0 w 68"/>
              <a:gd name="T5" fmla="*/ 2147483647 h 64"/>
              <a:gd name="T6" fmla="*/ 2147483647 w 68"/>
              <a:gd name="T7" fmla="*/ 0 h 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 h="64">
                <a:moveTo>
                  <a:pt x="68" y="0"/>
                </a:moveTo>
                <a:lnTo>
                  <a:pt x="63" y="64"/>
                </a:lnTo>
                <a:lnTo>
                  <a:pt x="0" y="11"/>
                </a:lnTo>
                <a:lnTo>
                  <a:pt x="68" y="0"/>
                </a:lnTo>
                <a:close/>
              </a:path>
            </a:pathLst>
          </a:cu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25" name="Oval 37">
            <a:extLst>
              <a:ext uri="{FF2B5EF4-FFF2-40B4-BE49-F238E27FC236}">
                <a16:creationId xmlns:a16="http://schemas.microsoft.com/office/drawing/2014/main" id="{D018B8DE-C2E9-43A0-BFE6-19030EADC6F5}"/>
              </a:ext>
            </a:extLst>
          </p:cNvPr>
          <p:cNvSpPr>
            <a:spLocks noChangeArrowheads="1"/>
          </p:cNvSpPr>
          <p:nvPr/>
        </p:nvSpPr>
        <p:spPr bwMode="auto">
          <a:xfrm>
            <a:off x="1933575" y="2289175"/>
            <a:ext cx="423863" cy="423863"/>
          </a:xfrm>
          <a:prstGeom prst="ellipse">
            <a:avLst/>
          </a:prstGeom>
          <a:solidFill>
            <a:schemeClr val="l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26" name="Freeform 38">
            <a:extLst>
              <a:ext uri="{FF2B5EF4-FFF2-40B4-BE49-F238E27FC236}">
                <a16:creationId xmlns:a16="http://schemas.microsoft.com/office/drawing/2014/main" id="{962FB3F3-D753-41AB-A5F1-8474FFCD2DB0}"/>
              </a:ext>
            </a:extLst>
          </p:cNvPr>
          <p:cNvSpPr>
            <a:spLocks/>
          </p:cNvSpPr>
          <p:nvPr/>
        </p:nvSpPr>
        <p:spPr bwMode="auto">
          <a:xfrm>
            <a:off x="2141538" y="2684463"/>
            <a:ext cx="109537" cy="100012"/>
          </a:xfrm>
          <a:custGeom>
            <a:avLst/>
            <a:gdLst>
              <a:gd name="T0" fmla="*/ 2147483647 w 69"/>
              <a:gd name="T1" fmla="*/ 0 h 63"/>
              <a:gd name="T2" fmla="*/ 2147483647 w 69"/>
              <a:gd name="T3" fmla="*/ 2147483647 h 63"/>
              <a:gd name="T4" fmla="*/ 0 w 69"/>
              <a:gd name="T5" fmla="*/ 2147483647 h 63"/>
              <a:gd name="T6" fmla="*/ 2147483647 w 69"/>
              <a:gd name="T7" fmla="*/ 0 h 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 h="63">
                <a:moveTo>
                  <a:pt x="69" y="0"/>
                </a:moveTo>
                <a:lnTo>
                  <a:pt x="63" y="63"/>
                </a:lnTo>
                <a:lnTo>
                  <a:pt x="0" y="11"/>
                </a:lnTo>
                <a:lnTo>
                  <a:pt x="69" y="0"/>
                </a:lnTo>
                <a:close/>
              </a:path>
            </a:pathLst>
          </a:custGeom>
          <a:solidFill>
            <a:schemeClr val="l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27" name="Oval 39">
            <a:extLst>
              <a:ext uri="{FF2B5EF4-FFF2-40B4-BE49-F238E27FC236}">
                <a16:creationId xmlns:a16="http://schemas.microsoft.com/office/drawing/2014/main" id="{C0DD213E-9F63-4CD0-AA4C-4AC06D61D783}"/>
              </a:ext>
            </a:extLst>
          </p:cNvPr>
          <p:cNvSpPr>
            <a:spLocks noChangeArrowheads="1"/>
          </p:cNvSpPr>
          <p:nvPr/>
        </p:nvSpPr>
        <p:spPr bwMode="auto">
          <a:xfrm>
            <a:off x="1662113" y="2841625"/>
            <a:ext cx="422275" cy="4238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28" name="Freeform 40">
            <a:extLst>
              <a:ext uri="{FF2B5EF4-FFF2-40B4-BE49-F238E27FC236}">
                <a16:creationId xmlns:a16="http://schemas.microsoft.com/office/drawing/2014/main" id="{62DFDE76-BDA4-42A7-905E-C84BC567ED0E}"/>
              </a:ext>
            </a:extLst>
          </p:cNvPr>
          <p:cNvSpPr>
            <a:spLocks/>
          </p:cNvSpPr>
          <p:nvPr/>
        </p:nvSpPr>
        <p:spPr bwMode="auto">
          <a:xfrm>
            <a:off x="1868488" y="3236913"/>
            <a:ext cx="109537" cy="100012"/>
          </a:xfrm>
          <a:custGeom>
            <a:avLst/>
            <a:gdLst>
              <a:gd name="T0" fmla="*/ 2147483647 w 69"/>
              <a:gd name="T1" fmla="*/ 0 h 63"/>
              <a:gd name="T2" fmla="*/ 2147483647 w 69"/>
              <a:gd name="T3" fmla="*/ 2147483647 h 63"/>
              <a:gd name="T4" fmla="*/ 0 w 69"/>
              <a:gd name="T5" fmla="*/ 2147483647 h 63"/>
              <a:gd name="T6" fmla="*/ 2147483647 w 69"/>
              <a:gd name="T7" fmla="*/ 0 h 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 h="63">
                <a:moveTo>
                  <a:pt x="69" y="0"/>
                </a:moveTo>
                <a:lnTo>
                  <a:pt x="63" y="63"/>
                </a:lnTo>
                <a:lnTo>
                  <a:pt x="0" y="11"/>
                </a:lnTo>
                <a:lnTo>
                  <a:pt x="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29" name="Oval 41">
            <a:extLst>
              <a:ext uri="{FF2B5EF4-FFF2-40B4-BE49-F238E27FC236}">
                <a16:creationId xmlns:a16="http://schemas.microsoft.com/office/drawing/2014/main" id="{86BB2464-4351-45A7-9ECD-4F941FD9AC49}"/>
              </a:ext>
            </a:extLst>
          </p:cNvPr>
          <p:cNvSpPr>
            <a:spLocks noChangeArrowheads="1"/>
          </p:cNvSpPr>
          <p:nvPr/>
        </p:nvSpPr>
        <p:spPr bwMode="auto">
          <a:xfrm>
            <a:off x="2913063" y="3276600"/>
            <a:ext cx="423862" cy="423863"/>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30" name="Freeform 42">
            <a:extLst>
              <a:ext uri="{FF2B5EF4-FFF2-40B4-BE49-F238E27FC236}">
                <a16:creationId xmlns:a16="http://schemas.microsoft.com/office/drawing/2014/main" id="{41EEB54F-5213-44CA-BD8A-B5EC64103612}"/>
              </a:ext>
            </a:extLst>
          </p:cNvPr>
          <p:cNvSpPr>
            <a:spLocks/>
          </p:cNvSpPr>
          <p:nvPr/>
        </p:nvSpPr>
        <p:spPr bwMode="auto">
          <a:xfrm>
            <a:off x="3121025" y="3671888"/>
            <a:ext cx="109538" cy="100012"/>
          </a:xfrm>
          <a:custGeom>
            <a:avLst/>
            <a:gdLst>
              <a:gd name="T0" fmla="*/ 2147483647 w 69"/>
              <a:gd name="T1" fmla="*/ 0 h 63"/>
              <a:gd name="T2" fmla="*/ 2147483647 w 69"/>
              <a:gd name="T3" fmla="*/ 2147483647 h 63"/>
              <a:gd name="T4" fmla="*/ 0 w 69"/>
              <a:gd name="T5" fmla="*/ 2147483647 h 63"/>
              <a:gd name="T6" fmla="*/ 2147483647 w 69"/>
              <a:gd name="T7" fmla="*/ 0 h 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 h="63">
                <a:moveTo>
                  <a:pt x="69" y="0"/>
                </a:moveTo>
                <a:lnTo>
                  <a:pt x="63" y="63"/>
                </a:lnTo>
                <a:lnTo>
                  <a:pt x="0" y="10"/>
                </a:lnTo>
                <a:lnTo>
                  <a:pt x="69" y="0"/>
                </a:lnTo>
                <a:close/>
              </a:path>
            </a:pathLst>
          </a:cu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31" name="Oval 43">
            <a:extLst>
              <a:ext uri="{FF2B5EF4-FFF2-40B4-BE49-F238E27FC236}">
                <a16:creationId xmlns:a16="http://schemas.microsoft.com/office/drawing/2014/main" id="{1288431F-5E1C-4860-B75A-9CA26EB3B810}"/>
              </a:ext>
            </a:extLst>
          </p:cNvPr>
          <p:cNvSpPr>
            <a:spLocks noChangeArrowheads="1"/>
          </p:cNvSpPr>
          <p:nvPr/>
        </p:nvSpPr>
        <p:spPr bwMode="auto">
          <a:xfrm>
            <a:off x="1662113" y="3408363"/>
            <a:ext cx="422275" cy="42386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32" name="Freeform 44">
            <a:extLst>
              <a:ext uri="{FF2B5EF4-FFF2-40B4-BE49-F238E27FC236}">
                <a16:creationId xmlns:a16="http://schemas.microsoft.com/office/drawing/2014/main" id="{ACE4D2D6-1019-46AE-9F55-E574E44072E8}"/>
              </a:ext>
            </a:extLst>
          </p:cNvPr>
          <p:cNvSpPr>
            <a:spLocks/>
          </p:cNvSpPr>
          <p:nvPr/>
        </p:nvSpPr>
        <p:spPr bwMode="auto">
          <a:xfrm>
            <a:off x="1868488" y="3803650"/>
            <a:ext cx="109537" cy="101600"/>
          </a:xfrm>
          <a:custGeom>
            <a:avLst/>
            <a:gdLst>
              <a:gd name="T0" fmla="*/ 2147483647 w 69"/>
              <a:gd name="T1" fmla="*/ 0 h 64"/>
              <a:gd name="T2" fmla="*/ 2147483647 w 69"/>
              <a:gd name="T3" fmla="*/ 2147483647 h 64"/>
              <a:gd name="T4" fmla="*/ 0 w 69"/>
              <a:gd name="T5" fmla="*/ 2147483647 h 64"/>
              <a:gd name="T6" fmla="*/ 2147483647 w 69"/>
              <a:gd name="T7" fmla="*/ 0 h 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 h="64">
                <a:moveTo>
                  <a:pt x="69" y="0"/>
                </a:moveTo>
                <a:lnTo>
                  <a:pt x="63" y="64"/>
                </a:lnTo>
                <a:lnTo>
                  <a:pt x="0" y="10"/>
                </a:lnTo>
                <a:lnTo>
                  <a:pt x="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33" name="Oval 45">
            <a:extLst>
              <a:ext uri="{FF2B5EF4-FFF2-40B4-BE49-F238E27FC236}">
                <a16:creationId xmlns:a16="http://schemas.microsoft.com/office/drawing/2014/main" id="{B5888813-7970-4D65-8BD0-E5FD23CFB0C2}"/>
              </a:ext>
            </a:extLst>
          </p:cNvPr>
          <p:cNvSpPr>
            <a:spLocks noChangeArrowheads="1"/>
          </p:cNvSpPr>
          <p:nvPr/>
        </p:nvSpPr>
        <p:spPr bwMode="auto">
          <a:xfrm>
            <a:off x="2181225" y="3365500"/>
            <a:ext cx="592138" cy="590550"/>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34" name="Oval 47">
            <a:extLst>
              <a:ext uri="{FF2B5EF4-FFF2-40B4-BE49-F238E27FC236}">
                <a16:creationId xmlns:a16="http://schemas.microsoft.com/office/drawing/2014/main" id="{F5EF4092-2D30-4D84-B8AA-008AD4CB9320}"/>
              </a:ext>
            </a:extLst>
          </p:cNvPr>
          <p:cNvSpPr>
            <a:spLocks noChangeArrowheads="1"/>
          </p:cNvSpPr>
          <p:nvPr/>
        </p:nvSpPr>
        <p:spPr bwMode="auto">
          <a:xfrm>
            <a:off x="2351088" y="2751138"/>
            <a:ext cx="488950" cy="49053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35" name="Freeform 48">
            <a:extLst>
              <a:ext uri="{FF2B5EF4-FFF2-40B4-BE49-F238E27FC236}">
                <a16:creationId xmlns:a16="http://schemas.microsoft.com/office/drawing/2014/main" id="{0C0684FE-0D24-4C06-94A3-CC0676D43A58}"/>
              </a:ext>
            </a:extLst>
          </p:cNvPr>
          <p:cNvSpPr>
            <a:spLocks/>
          </p:cNvSpPr>
          <p:nvPr/>
        </p:nvSpPr>
        <p:spPr bwMode="auto">
          <a:xfrm>
            <a:off x="2589213" y="3208338"/>
            <a:ext cx="127000" cy="115887"/>
          </a:xfrm>
          <a:custGeom>
            <a:avLst/>
            <a:gdLst>
              <a:gd name="T0" fmla="*/ 2147483647 w 80"/>
              <a:gd name="T1" fmla="*/ 0 h 73"/>
              <a:gd name="T2" fmla="*/ 2147483647 w 80"/>
              <a:gd name="T3" fmla="*/ 2147483647 h 73"/>
              <a:gd name="T4" fmla="*/ 0 w 80"/>
              <a:gd name="T5" fmla="*/ 2147483647 h 73"/>
              <a:gd name="T6" fmla="*/ 2147483647 w 80"/>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73">
                <a:moveTo>
                  <a:pt x="80" y="0"/>
                </a:moveTo>
                <a:lnTo>
                  <a:pt x="73" y="73"/>
                </a:lnTo>
                <a:lnTo>
                  <a:pt x="0" y="12"/>
                </a:lnTo>
                <a:lnTo>
                  <a:pt x="8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36" name="Oval 49">
            <a:extLst>
              <a:ext uri="{FF2B5EF4-FFF2-40B4-BE49-F238E27FC236}">
                <a16:creationId xmlns:a16="http://schemas.microsoft.com/office/drawing/2014/main" id="{31949019-D411-4F44-AC6F-65681FCF4F6A}"/>
              </a:ext>
            </a:extLst>
          </p:cNvPr>
          <p:cNvSpPr>
            <a:spLocks noChangeArrowheads="1"/>
          </p:cNvSpPr>
          <p:nvPr/>
        </p:nvSpPr>
        <p:spPr bwMode="auto">
          <a:xfrm>
            <a:off x="3778250" y="2468563"/>
            <a:ext cx="506413" cy="508000"/>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37" name="Freeform 50">
            <a:extLst>
              <a:ext uri="{FF2B5EF4-FFF2-40B4-BE49-F238E27FC236}">
                <a16:creationId xmlns:a16="http://schemas.microsoft.com/office/drawing/2014/main" id="{43A017BA-E635-441D-B11F-9E845C8B4A9E}"/>
              </a:ext>
            </a:extLst>
          </p:cNvPr>
          <p:cNvSpPr>
            <a:spLocks/>
          </p:cNvSpPr>
          <p:nvPr/>
        </p:nvSpPr>
        <p:spPr bwMode="auto">
          <a:xfrm>
            <a:off x="3906838" y="2941638"/>
            <a:ext cx="130175" cy="120650"/>
          </a:xfrm>
          <a:custGeom>
            <a:avLst/>
            <a:gdLst>
              <a:gd name="T0" fmla="*/ 0 w 82"/>
              <a:gd name="T1" fmla="*/ 0 h 76"/>
              <a:gd name="T2" fmla="*/ 2147483647 w 82"/>
              <a:gd name="T3" fmla="*/ 2147483647 h 76"/>
              <a:gd name="T4" fmla="*/ 2147483647 w 82"/>
              <a:gd name="T5" fmla="*/ 2147483647 h 76"/>
              <a:gd name="T6" fmla="*/ 0 w 82"/>
              <a:gd name="T7" fmla="*/ 0 h 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2" h="76">
                <a:moveTo>
                  <a:pt x="0" y="0"/>
                </a:moveTo>
                <a:lnTo>
                  <a:pt x="6" y="76"/>
                </a:lnTo>
                <a:lnTo>
                  <a:pt x="82" y="12"/>
                </a:lnTo>
                <a:lnTo>
                  <a:pt x="0" y="0"/>
                </a:lnTo>
                <a:close/>
              </a:path>
            </a:pathLst>
          </a:cu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38" name="Freeform 57">
            <a:extLst>
              <a:ext uri="{FF2B5EF4-FFF2-40B4-BE49-F238E27FC236}">
                <a16:creationId xmlns:a16="http://schemas.microsoft.com/office/drawing/2014/main" id="{DDA5EB23-6E57-474A-A21B-88CD7D30C5BE}"/>
              </a:ext>
            </a:extLst>
          </p:cNvPr>
          <p:cNvSpPr>
            <a:spLocks noEditPoints="1"/>
          </p:cNvSpPr>
          <p:nvPr/>
        </p:nvSpPr>
        <p:spPr bwMode="auto">
          <a:xfrm>
            <a:off x="3829050" y="3771900"/>
            <a:ext cx="263525" cy="266700"/>
          </a:xfrm>
          <a:custGeom>
            <a:avLst/>
            <a:gdLst>
              <a:gd name="T0" fmla="*/ 2147483647 w 229"/>
              <a:gd name="T1" fmla="*/ 2147483647 h 231"/>
              <a:gd name="T2" fmla="*/ 2147483647 w 229"/>
              <a:gd name="T3" fmla="*/ 2147483647 h 231"/>
              <a:gd name="T4" fmla="*/ 2147483647 w 229"/>
              <a:gd name="T5" fmla="*/ 2147483647 h 231"/>
              <a:gd name="T6" fmla="*/ 2147483647 w 229"/>
              <a:gd name="T7" fmla="*/ 2147483647 h 231"/>
              <a:gd name="T8" fmla="*/ 2147483647 w 229"/>
              <a:gd name="T9" fmla="*/ 2147483647 h 231"/>
              <a:gd name="T10" fmla="*/ 2147483647 w 229"/>
              <a:gd name="T11" fmla="*/ 2147483647 h 231"/>
              <a:gd name="T12" fmla="*/ 2147483647 w 229"/>
              <a:gd name="T13" fmla="*/ 2147483647 h 231"/>
              <a:gd name="T14" fmla="*/ 2147483647 w 229"/>
              <a:gd name="T15" fmla="*/ 2147483647 h 231"/>
              <a:gd name="T16" fmla="*/ 2147483647 w 229"/>
              <a:gd name="T17" fmla="*/ 0 h 231"/>
              <a:gd name="T18" fmla="*/ 2147483647 w 229"/>
              <a:gd name="T19" fmla="*/ 2147483647 h 231"/>
              <a:gd name="T20" fmla="*/ 2147483647 w 229"/>
              <a:gd name="T21" fmla="*/ 2147483647 h 231"/>
              <a:gd name="T22" fmla="*/ 2147483647 w 229"/>
              <a:gd name="T23" fmla="*/ 2147483647 h 231"/>
              <a:gd name="T24" fmla="*/ 2147483647 w 229"/>
              <a:gd name="T25" fmla="*/ 2147483647 h 231"/>
              <a:gd name="T26" fmla="*/ 2147483647 w 229"/>
              <a:gd name="T27" fmla="*/ 2147483647 h 231"/>
              <a:gd name="T28" fmla="*/ 2147483647 w 229"/>
              <a:gd name="T29" fmla="*/ 2147483647 h 231"/>
              <a:gd name="T30" fmla="*/ 2147483647 w 229"/>
              <a:gd name="T31" fmla="*/ 2147483647 h 231"/>
              <a:gd name="T32" fmla="*/ 2147483647 w 229"/>
              <a:gd name="T33" fmla="*/ 2147483647 h 231"/>
              <a:gd name="T34" fmla="*/ 2147483647 w 229"/>
              <a:gd name="T35" fmla="*/ 2147483647 h 231"/>
              <a:gd name="T36" fmla="*/ 2147483647 w 229"/>
              <a:gd name="T37" fmla="*/ 2147483647 h 231"/>
              <a:gd name="T38" fmla="*/ 2147483647 w 229"/>
              <a:gd name="T39" fmla="*/ 2147483647 h 231"/>
              <a:gd name="T40" fmla="*/ 2147483647 w 229"/>
              <a:gd name="T41" fmla="*/ 2147483647 h 231"/>
              <a:gd name="T42" fmla="*/ 2147483647 w 229"/>
              <a:gd name="T43" fmla="*/ 2147483647 h 231"/>
              <a:gd name="T44" fmla="*/ 2147483647 w 229"/>
              <a:gd name="T45" fmla="*/ 2147483647 h 231"/>
              <a:gd name="T46" fmla="*/ 2147483647 w 229"/>
              <a:gd name="T47" fmla="*/ 2147483647 h 231"/>
              <a:gd name="T48" fmla="*/ 2147483647 w 229"/>
              <a:gd name="T49" fmla="*/ 2147483647 h 231"/>
              <a:gd name="T50" fmla="*/ 2147483647 w 229"/>
              <a:gd name="T51" fmla="*/ 2147483647 h 2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9" h="231">
                <a:moveTo>
                  <a:pt x="147" y="112"/>
                </a:moveTo>
                <a:cubicBezTo>
                  <a:pt x="147" y="112"/>
                  <a:pt x="141" y="109"/>
                  <a:pt x="141" y="98"/>
                </a:cubicBezTo>
                <a:cubicBezTo>
                  <a:pt x="141" y="89"/>
                  <a:pt x="141" y="55"/>
                  <a:pt x="141" y="44"/>
                </a:cubicBezTo>
                <a:cubicBezTo>
                  <a:pt x="145" y="42"/>
                  <a:pt x="147" y="40"/>
                  <a:pt x="147" y="37"/>
                </a:cubicBezTo>
                <a:cubicBezTo>
                  <a:pt x="148" y="37"/>
                  <a:pt x="148" y="37"/>
                  <a:pt x="148" y="37"/>
                </a:cubicBezTo>
                <a:cubicBezTo>
                  <a:pt x="148" y="13"/>
                  <a:pt x="148" y="13"/>
                  <a:pt x="148" y="13"/>
                </a:cubicBezTo>
                <a:cubicBezTo>
                  <a:pt x="147" y="13"/>
                  <a:pt x="147" y="13"/>
                  <a:pt x="147" y="13"/>
                </a:cubicBezTo>
                <a:cubicBezTo>
                  <a:pt x="147" y="12"/>
                  <a:pt x="147" y="12"/>
                  <a:pt x="147" y="12"/>
                </a:cubicBezTo>
                <a:cubicBezTo>
                  <a:pt x="147" y="5"/>
                  <a:pt x="132" y="0"/>
                  <a:pt x="114" y="0"/>
                </a:cubicBezTo>
                <a:cubicBezTo>
                  <a:pt x="96" y="0"/>
                  <a:pt x="81" y="5"/>
                  <a:pt x="81" y="12"/>
                </a:cubicBezTo>
                <a:cubicBezTo>
                  <a:pt x="81" y="13"/>
                  <a:pt x="81" y="13"/>
                  <a:pt x="81" y="13"/>
                </a:cubicBezTo>
                <a:cubicBezTo>
                  <a:pt x="80" y="13"/>
                  <a:pt x="80" y="13"/>
                  <a:pt x="80" y="13"/>
                </a:cubicBezTo>
                <a:cubicBezTo>
                  <a:pt x="80" y="37"/>
                  <a:pt x="80" y="37"/>
                  <a:pt x="80" y="37"/>
                </a:cubicBezTo>
                <a:cubicBezTo>
                  <a:pt x="81" y="37"/>
                  <a:pt x="81" y="37"/>
                  <a:pt x="81" y="37"/>
                </a:cubicBezTo>
                <a:cubicBezTo>
                  <a:pt x="82" y="40"/>
                  <a:pt x="84" y="42"/>
                  <a:pt x="91" y="44"/>
                </a:cubicBezTo>
                <a:cubicBezTo>
                  <a:pt x="91" y="56"/>
                  <a:pt x="91" y="89"/>
                  <a:pt x="91" y="98"/>
                </a:cubicBezTo>
                <a:cubicBezTo>
                  <a:pt x="91" y="109"/>
                  <a:pt x="83" y="112"/>
                  <a:pt x="83" y="112"/>
                </a:cubicBezTo>
                <a:cubicBezTo>
                  <a:pt x="71" y="119"/>
                  <a:pt x="0" y="190"/>
                  <a:pt x="31" y="212"/>
                </a:cubicBezTo>
                <a:cubicBezTo>
                  <a:pt x="59" y="231"/>
                  <a:pt x="105" y="231"/>
                  <a:pt x="115" y="230"/>
                </a:cubicBezTo>
                <a:cubicBezTo>
                  <a:pt x="124" y="231"/>
                  <a:pt x="170" y="231"/>
                  <a:pt x="198" y="212"/>
                </a:cubicBezTo>
                <a:cubicBezTo>
                  <a:pt x="229" y="190"/>
                  <a:pt x="159" y="119"/>
                  <a:pt x="147" y="112"/>
                </a:cubicBezTo>
                <a:close/>
                <a:moveTo>
                  <a:pt x="145" y="213"/>
                </a:moveTo>
                <a:cubicBezTo>
                  <a:pt x="145" y="213"/>
                  <a:pt x="180" y="206"/>
                  <a:pt x="182" y="187"/>
                </a:cubicBezTo>
                <a:cubicBezTo>
                  <a:pt x="183" y="169"/>
                  <a:pt x="150" y="134"/>
                  <a:pt x="150" y="134"/>
                </a:cubicBezTo>
                <a:cubicBezTo>
                  <a:pt x="150" y="134"/>
                  <a:pt x="194" y="167"/>
                  <a:pt x="193" y="190"/>
                </a:cubicBezTo>
                <a:cubicBezTo>
                  <a:pt x="193" y="213"/>
                  <a:pt x="145" y="213"/>
                  <a:pt x="145" y="21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39" name="Freeform 60">
            <a:extLst>
              <a:ext uri="{FF2B5EF4-FFF2-40B4-BE49-F238E27FC236}">
                <a16:creationId xmlns:a16="http://schemas.microsoft.com/office/drawing/2014/main" id="{396C66AF-9B8A-42D2-BA45-A07EC5758C64}"/>
              </a:ext>
            </a:extLst>
          </p:cNvPr>
          <p:cNvSpPr>
            <a:spLocks noEditPoints="1"/>
          </p:cNvSpPr>
          <p:nvPr/>
        </p:nvSpPr>
        <p:spPr bwMode="auto">
          <a:xfrm>
            <a:off x="4151313" y="3203575"/>
            <a:ext cx="401637" cy="265113"/>
          </a:xfrm>
          <a:custGeom>
            <a:avLst/>
            <a:gdLst>
              <a:gd name="T0" fmla="*/ 2147483647 w 349"/>
              <a:gd name="T1" fmla="*/ 2147483647 h 230"/>
              <a:gd name="T2" fmla="*/ 2147483647 w 349"/>
              <a:gd name="T3" fmla="*/ 0 h 230"/>
              <a:gd name="T4" fmla="*/ 2147483647 w 349"/>
              <a:gd name="T5" fmla="*/ 2147483647 h 230"/>
              <a:gd name="T6" fmla="*/ 2147483647 w 349"/>
              <a:gd name="T7" fmla="*/ 2147483647 h 230"/>
              <a:gd name="T8" fmla="*/ 2147483647 w 349"/>
              <a:gd name="T9" fmla="*/ 2147483647 h 230"/>
              <a:gd name="T10" fmla="*/ 2147483647 w 349"/>
              <a:gd name="T11" fmla="*/ 2147483647 h 230"/>
              <a:gd name="T12" fmla="*/ 2147483647 w 349"/>
              <a:gd name="T13" fmla="*/ 2147483647 h 230"/>
              <a:gd name="T14" fmla="*/ 2147483647 w 349"/>
              <a:gd name="T15" fmla="*/ 2147483647 h 230"/>
              <a:gd name="T16" fmla="*/ 2147483647 w 349"/>
              <a:gd name="T17" fmla="*/ 2147483647 h 230"/>
              <a:gd name="T18" fmla="*/ 2147483647 w 349"/>
              <a:gd name="T19" fmla="*/ 2147483647 h 230"/>
              <a:gd name="T20" fmla="*/ 2147483647 w 349"/>
              <a:gd name="T21" fmla="*/ 2147483647 h 230"/>
              <a:gd name="T22" fmla="*/ 2147483647 w 349"/>
              <a:gd name="T23" fmla="*/ 2147483647 h 230"/>
              <a:gd name="T24" fmla="*/ 2147483647 w 349"/>
              <a:gd name="T25" fmla="*/ 2147483647 h 230"/>
              <a:gd name="T26" fmla="*/ 2147483647 w 349"/>
              <a:gd name="T27" fmla="*/ 2147483647 h 230"/>
              <a:gd name="T28" fmla="*/ 2147483647 w 349"/>
              <a:gd name="T29" fmla="*/ 2147483647 h 230"/>
              <a:gd name="T30" fmla="*/ 2147483647 w 349"/>
              <a:gd name="T31" fmla="*/ 2147483647 h 230"/>
              <a:gd name="T32" fmla="*/ 2147483647 w 349"/>
              <a:gd name="T33" fmla="*/ 2147483647 h 230"/>
              <a:gd name="T34" fmla="*/ 2147483647 w 349"/>
              <a:gd name="T35" fmla="*/ 2147483647 h 230"/>
              <a:gd name="T36" fmla="*/ 2147483647 w 349"/>
              <a:gd name="T37" fmla="*/ 2147483647 h 230"/>
              <a:gd name="T38" fmla="*/ 2147483647 w 349"/>
              <a:gd name="T39" fmla="*/ 2147483647 h 230"/>
              <a:gd name="T40" fmla="*/ 2147483647 w 349"/>
              <a:gd name="T41" fmla="*/ 2147483647 h 230"/>
              <a:gd name="T42" fmla="*/ 2147483647 w 349"/>
              <a:gd name="T43" fmla="*/ 2147483647 h 230"/>
              <a:gd name="T44" fmla="*/ 2147483647 w 349"/>
              <a:gd name="T45" fmla="*/ 2147483647 h 230"/>
              <a:gd name="T46" fmla="*/ 2147483647 w 349"/>
              <a:gd name="T47" fmla="*/ 2147483647 h 230"/>
              <a:gd name="T48" fmla="*/ 2147483647 w 349"/>
              <a:gd name="T49" fmla="*/ 2147483647 h 230"/>
              <a:gd name="T50" fmla="*/ 2147483647 w 349"/>
              <a:gd name="T51" fmla="*/ 2147483647 h 230"/>
              <a:gd name="T52" fmla="*/ 2147483647 w 349"/>
              <a:gd name="T53" fmla="*/ 2147483647 h 230"/>
              <a:gd name="T54" fmla="*/ 2147483647 w 349"/>
              <a:gd name="T55" fmla="*/ 2147483647 h 230"/>
              <a:gd name="T56" fmla="*/ 2147483647 w 349"/>
              <a:gd name="T57" fmla="*/ 2147483647 h 230"/>
              <a:gd name="T58" fmla="*/ 2147483647 w 349"/>
              <a:gd name="T59" fmla="*/ 2147483647 h 2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49" h="230">
                <a:moveTo>
                  <a:pt x="333" y="51"/>
                </a:moveTo>
                <a:cubicBezTo>
                  <a:pt x="317" y="6"/>
                  <a:pt x="259" y="0"/>
                  <a:pt x="259" y="0"/>
                </a:cubicBezTo>
                <a:cubicBezTo>
                  <a:pt x="0" y="4"/>
                  <a:pt x="103" y="220"/>
                  <a:pt x="170" y="225"/>
                </a:cubicBezTo>
                <a:cubicBezTo>
                  <a:pt x="237" y="230"/>
                  <a:pt x="227" y="150"/>
                  <a:pt x="269" y="133"/>
                </a:cubicBezTo>
                <a:cubicBezTo>
                  <a:pt x="312" y="116"/>
                  <a:pt x="349" y="96"/>
                  <a:pt x="333" y="51"/>
                </a:cubicBezTo>
                <a:close/>
                <a:moveTo>
                  <a:pt x="140" y="41"/>
                </a:moveTo>
                <a:cubicBezTo>
                  <a:pt x="148" y="41"/>
                  <a:pt x="155" y="48"/>
                  <a:pt x="155" y="56"/>
                </a:cubicBezTo>
                <a:cubicBezTo>
                  <a:pt x="155" y="65"/>
                  <a:pt x="148" y="71"/>
                  <a:pt x="140" y="71"/>
                </a:cubicBezTo>
                <a:cubicBezTo>
                  <a:pt x="131" y="71"/>
                  <a:pt x="125" y="65"/>
                  <a:pt x="125" y="56"/>
                </a:cubicBezTo>
                <a:cubicBezTo>
                  <a:pt x="125" y="48"/>
                  <a:pt x="131" y="41"/>
                  <a:pt x="140" y="41"/>
                </a:cubicBezTo>
                <a:close/>
                <a:moveTo>
                  <a:pt x="105" y="101"/>
                </a:moveTo>
                <a:cubicBezTo>
                  <a:pt x="105" y="90"/>
                  <a:pt x="114" y="81"/>
                  <a:pt x="125" y="81"/>
                </a:cubicBezTo>
                <a:cubicBezTo>
                  <a:pt x="136" y="81"/>
                  <a:pt x="145" y="90"/>
                  <a:pt x="145" y="101"/>
                </a:cubicBezTo>
                <a:cubicBezTo>
                  <a:pt x="145" y="112"/>
                  <a:pt x="136" y="121"/>
                  <a:pt x="125" y="121"/>
                </a:cubicBezTo>
                <a:cubicBezTo>
                  <a:pt x="114" y="121"/>
                  <a:pt x="105" y="112"/>
                  <a:pt x="105" y="101"/>
                </a:cubicBezTo>
                <a:close/>
                <a:moveTo>
                  <a:pt x="139" y="174"/>
                </a:moveTo>
                <a:cubicBezTo>
                  <a:pt x="126" y="174"/>
                  <a:pt x="116" y="164"/>
                  <a:pt x="116" y="151"/>
                </a:cubicBezTo>
                <a:cubicBezTo>
                  <a:pt x="116" y="138"/>
                  <a:pt x="126" y="128"/>
                  <a:pt x="139" y="128"/>
                </a:cubicBezTo>
                <a:cubicBezTo>
                  <a:pt x="151" y="128"/>
                  <a:pt x="162" y="138"/>
                  <a:pt x="162" y="151"/>
                </a:cubicBezTo>
                <a:cubicBezTo>
                  <a:pt x="162" y="164"/>
                  <a:pt x="151" y="174"/>
                  <a:pt x="139" y="174"/>
                </a:cubicBezTo>
                <a:close/>
                <a:moveTo>
                  <a:pt x="180" y="213"/>
                </a:moveTo>
                <a:cubicBezTo>
                  <a:pt x="166" y="213"/>
                  <a:pt x="155" y="202"/>
                  <a:pt x="155" y="188"/>
                </a:cubicBezTo>
                <a:cubicBezTo>
                  <a:pt x="155" y="175"/>
                  <a:pt x="166" y="163"/>
                  <a:pt x="180" y="163"/>
                </a:cubicBezTo>
                <a:cubicBezTo>
                  <a:pt x="194" y="163"/>
                  <a:pt x="205" y="175"/>
                  <a:pt x="205" y="188"/>
                </a:cubicBezTo>
                <a:cubicBezTo>
                  <a:pt x="205" y="202"/>
                  <a:pt x="194" y="213"/>
                  <a:pt x="180" y="213"/>
                </a:cubicBezTo>
                <a:close/>
                <a:moveTo>
                  <a:pt x="282" y="98"/>
                </a:moveTo>
                <a:cubicBezTo>
                  <a:pt x="265" y="98"/>
                  <a:pt x="252" y="84"/>
                  <a:pt x="252" y="68"/>
                </a:cubicBezTo>
                <a:cubicBezTo>
                  <a:pt x="252" y="51"/>
                  <a:pt x="265" y="38"/>
                  <a:pt x="282" y="38"/>
                </a:cubicBezTo>
                <a:cubicBezTo>
                  <a:pt x="298" y="38"/>
                  <a:pt x="312" y="51"/>
                  <a:pt x="312" y="68"/>
                </a:cubicBezTo>
                <a:cubicBezTo>
                  <a:pt x="312" y="84"/>
                  <a:pt x="298" y="98"/>
                  <a:pt x="282" y="98"/>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40" name="Oval 61">
            <a:extLst>
              <a:ext uri="{FF2B5EF4-FFF2-40B4-BE49-F238E27FC236}">
                <a16:creationId xmlns:a16="http://schemas.microsoft.com/office/drawing/2014/main" id="{69C6D228-81AF-43C0-8A93-E7DB2233B137}"/>
              </a:ext>
            </a:extLst>
          </p:cNvPr>
          <p:cNvSpPr>
            <a:spLocks noChangeArrowheads="1"/>
          </p:cNvSpPr>
          <p:nvPr/>
        </p:nvSpPr>
        <p:spPr bwMode="auto">
          <a:xfrm>
            <a:off x="4003675" y="2565400"/>
            <a:ext cx="79375" cy="8096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41" name="Freeform 62">
            <a:extLst>
              <a:ext uri="{FF2B5EF4-FFF2-40B4-BE49-F238E27FC236}">
                <a16:creationId xmlns:a16="http://schemas.microsoft.com/office/drawing/2014/main" id="{4524B13F-0EC8-4F2A-A92B-34FCA186BEDB}"/>
              </a:ext>
            </a:extLst>
          </p:cNvPr>
          <p:cNvSpPr>
            <a:spLocks/>
          </p:cNvSpPr>
          <p:nvPr/>
        </p:nvSpPr>
        <p:spPr bwMode="auto">
          <a:xfrm>
            <a:off x="4032250" y="2625725"/>
            <a:ext cx="125413" cy="263525"/>
          </a:xfrm>
          <a:custGeom>
            <a:avLst/>
            <a:gdLst>
              <a:gd name="T0" fmla="*/ 0 w 110"/>
              <a:gd name="T1" fmla="*/ 2147483647 h 229"/>
              <a:gd name="T2" fmla="*/ 2147483647 w 110"/>
              <a:gd name="T3" fmla="*/ 2147483647 h 229"/>
              <a:gd name="T4" fmla="*/ 2147483647 w 110"/>
              <a:gd name="T5" fmla="*/ 2147483647 h 229"/>
              <a:gd name="T6" fmla="*/ 2147483647 w 110"/>
              <a:gd name="T7" fmla="*/ 0 h 229"/>
              <a:gd name="T8" fmla="*/ 0 w 110"/>
              <a:gd name="T9" fmla="*/ 2147483647 h 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29">
                <a:moveTo>
                  <a:pt x="0" y="6"/>
                </a:moveTo>
                <a:cubicBezTo>
                  <a:pt x="0" y="8"/>
                  <a:pt x="73" y="198"/>
                  <a:pt x="73" y="198"/>
                </a:cubicBezTo>
                <a:cubicBezTo>
                  <a:pt x="73" y="198"/>
                  <a:pt x="103" y="229"/>
                  <a:pt x="107" y="229"/>
                </a:cubicBezTo>
                <a:cubicBezTo>
                  <a:pt x="110" y="229"/>
                  <a:pt x="24" y="0"/>
                  <a:pt x="24" y="0"/>
                </a:cubicBezTo>
                <a:lnTo>
                  <a:pt x="0" y="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42" name="Freeform 63">
            <a:extLst>
              <a:ext uri="{FF2B5EF4-FFF2-40B4-BE49-F238E27FC236}">
                <a16:creationId xmlns:a16="http://schemas.microsoft.com/office/drawing/2014/main" id="{34566CB9-33AD-4712-B43F-82A767C7B679}"/>
              </a:ext>
            </a:extLst>
          </p:cNvPr>
          <p:cNvSpPr>
            <a:spLocks/>
          </p:cNvSpPr>
          <p:nvPr/>
        </p:nvSpPr>
        <p:spPr bwMode="auto">
          <a:xfrm>
            <a:off x="3919538" y="2625725"/>
            <a:ext cx="136525" cy="260350"/>
          </a:xfrm>
          <a:custGeom>
            <a:avLst/>
            <a:gdLst>
              <a:gd name="T0" fmla="*/ 2147483647 w 86"/>
              <a:gd name="T1" fmla="*/ 2147483647 h 164"/>
              <a:gd name="T2" fmla="*/ 2147483647 w 86"/>
              <a:gd name="T3" fmla="*/ 2147483647 h 164"/>
              <a:gd name="T4" fmla="*/ 0 w 86"/>
              <a:gd name="T5" fmla="*/ 2147483647 h 164"/>
              <a:gd name="T6" fmla="*/ 2147483647 w 86"/>
              <a:gd name="T7" fmla="*/ 2147483647 h 164"/>
              <a:gd name="T8" fmla="*/ 2147483647 w 86"/>
              <a:gd name="T9" fmla="*/ 0 h 164"/>
              <a:gd name="T10" fmla="*/ 2147483647 w 86"/>
              <a:gd name="T11" fmla="*/ 2147483647 h 164"/>
              <a:gd name="T12" fmla="*/ 2147483647 w 86"/>
              <a:gd name="T13" fmla="*/ 2147483647 h 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 h="164">
                <a:moveTo>
                  <a:pt x="85" y="7"/>
                </a:moveTo>
                <a:lnTo>
                  <a:pt x="24" y="140"/>
                </a:lnTo>
                <a:lnTo>
                  <a:pt x="0" y="164"/>
                </a:lnTo>
                <a:lnTo>
                  <a:pt x="8" y="132"/>
                </a:lnTo>
                <a:lnTo>
                  <a:pt x="67" y="0"/>
                </a:lnTo>
                <a:lnTo>
                  <a:pt x="86" y="5"/>
                </a:lnTo>
                <a:lnTo>
                  <a:pt x="85" y="7"/>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43" name="Freeform 64">
            <a:extLst>
              <a:ext uri="{FF2B5EF4-FFF2-40B4-BE49-F238E27FC236}">
                <a16:creationId xmlns:a16="http://schemas.microsoft.com/office/drawing/2014/main" id="{8C755D95-7709-4312-A817-AD5E1D855C70}"/>
              </a:ext>
            </a:extLst>
          </p:cNvPr>
          <p:cNvSpPr>
            <a:spLocks/>
          </p:cNvSpPr>
          <p:nvPr/>
        </p:nvSpPr>
        <p:spPr bwMode="auto">
          <a:xfrm>
            <a:off x="3919538" y="2625725"/>
            <a:ext cx="136525" cy="260350"/>
          </a:xfrm>
          <a:custGeom>
            <a:avLst/>
            <a:gdLst>
              <a:gd name="T0" fmla="*/ 2147483647 w 86"/>
              <a:gd name="T1" fmla="*/ 2147483647 h 164"/>
              <a:gd name="T2" fmla="*/ 2147483647 w 86"/>
              <a:gd name="T3" fmla="*/ 2147483647 h 164"/>
              <a:gd name="T4" fmla="*/ 0 w 86"/>
              <a:gd name="T5" fmla="*/ 2147483647 h 164"/>
              <a:gd name="T6" fmla="*/ 2147483647 w 86"/>
              <a:gd name="T7" fmla="*/ 2147483647 h 164"/>
              <a:gd name="T8" fmla="*/ 2147483647 w 86"/>
              <a:gd name="T9" fmla="*/ 0 h 164"/>
              <a:gd name="T10" fmla="*/ 2147483647 w 86"/>
              <a:gd name="T11" fmla="*/ 2147483647 h 1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164">
                <a:moveTo>
                  <a:pt x="85" y="7"/>
                </a:moveTo>
                <a:lnTo>
                  <a:pt x="24" y="140"/>
                </a:lnTo>
                <a:lnTo>
                  <a:pt x="0" y="164"/>
                </a:lnTo>
                <a:lnTo>
                  <a:pt x="8" y="132"/>
                </a:lnTo>
                <a:lnTo>
                  <a:pt x="67" y="0"/>
                </a:lnTo>
                <a:lnTo>
                  <a:pt x="86"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44" name="Freeform 65">
            <a:extLst>
              <a:ext uri="{FF2B5EF4-FFF2-40B4-BE49-F238E27FC236}">
                <a16:creationId xmlns:a16="http://schemas.microsoft.com/office/drawing/2014/main" id="{ABD51117-64A6-4D81-A394-4F16B62AFDA6}"/>
              </a:ext>
            </a:extLst>
          </p:cNvPr>
          <p:cNvSpPr>
            <a:spLocks/>
          </p:cNvSpPr>
          <p:nvPr/>
        </p:nvSpPr>
        <p:spPr bwMode="auto">
          <a:xfrm>
            <a:off x="4038600" y="2538413"/>
            <a:ext cx="15875" cy="42862"/>
          </a:xfrm>
          <a:custGeom>
            <a:avLst/>
            <a:gdLst>
              <a:gd name="T0" fmla="*/ 2147483647 w 13"/>
              <a:gd name="T1" fmla="*/ 2147483647 h 38"/>
              <a:gd name="T2" fmla="*/ 2147483647 w 13"/>
              <a:gd name="T3" fmla="*/ 2147483647 h 38"/>
              <a:gd name="T4" fmla="*/ 2147483647 w 13"/>
              <a:gd name="T5" fmla="*/ 2147483647 h 38"/>
              <a:gd name="T6" fmla="*/ 0 w 13"/>
              <a:gd name="T7" fmla="*/ 2147483647 h 38"/>
              <a:gd name="T8" fmla="*/ 0 w 13"/>
              <a:gd name="T9" fmla="*/ 2147483647 h 38"/>
              <a:gd name="T10" fmla="*/ 2147483647 w 13"/>
              <a:gd name="T11" fmla="*/ 0 h 38"/>
              <a:gd name="T12" fmla="*/ 2147483647 w 13"/>
              <a:gd name="T13" fmla="*/ 0 h 38"/>
              <a:gd name="T14" fmla="*/ 2147483647 w 13"/>
              <a:gd name="T15" fmla="*/ 2147483647 h 38"/>
              <a:gd name="T16" fmla="*/ 2147483647 w 13"/>
              <a:gd name="T17" fmla="*/ 2147483647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38">
                <a:moveTo>
                  <a:pt x="13" y="32"/>
                </a:moveTo>
                <a:cubicBezTo>
                  <a:pt x="13" y="35"/>
                  <a:pt x="10" y="38"/>
                  <a:pt x="7" y="38"/>
                </a:cubicBezTo>
                <a:cubicBezTo>
                  <a:pt x="7" y="38"/>
                  <a:pt x="7" y="38"/>
                  <a:pt x="7" y="38"/>
                </a:cubicBezTo>
                <a:cubicBezTo>
                  <a:pt x="3" y="38"/>
                  <a:pt x="0" y="35"/>
                  <a:pt x="0" y="32"/>
                </a:cubicBezTo>
                <a:cubicBezTo>
                  <a:pt x="0" y="6"/>
                  <a:pt x="0" y="6"/>
                  <a:pt x="0" y="6"/>
                </a:cubicBezTo>
                <a:cubicBezTo>
                  <a:pt x="0" y="2"/>
                  <a:pt x="3" y="0"/>
                  <a:pt x="7" y="0"/>
                </a:cubicBezTo>
                <a:cubicBezTo>
                  <a:pt x="7" y="0"/>
                  <a:pt x="7" y="0"/>
                  <a:pt x="7" y="0"/>
                </a:cubicBezTo>
                <a:cubicBezTo>
                  <a:pt x="10" y="0"/>
                  <a:pt x="13" y="2"/>
                  <a:pt x="13" y="6"/>
                </a:cubicBezTo>
                <a:lnTo>
                  <a:pt x="13" y="3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45" name="Freeform 71">
            <a:extLst>
              <a:ext uri="{FF2B5EF4-FFF2-40B4-BE49-F238E27FC236}">
                <a16:creationId xmlns:a16="http://schemas.microsoft.com/office/drawing/2014/main" id="{F8AE9813-2109-44F0-B208-7CE400895768}"/>
              </a:ext>
            </a:extLst>
          </p:cNvPr>
          <p:cNvSpPr>
            <a:spLocks noEditPoints="1"/>
          </p:cNvSpPr>
          <p:nvPr/>
        </p:nvSpPr>
        <p:spPr bwMode="auto">
          <a:xfrm>
            <a:off x="2678113" y="2179638"/>
            <a:ext cx="146050" cy="144462"/>
          </a:xfrm>
          <a:custGeom>
            <a:avLst/>
            <a:gdLst>
              <a:gd name="T0" fmla="*/ 2147483647 w 126"/>
              <a:gd name="T1" fmla="*/ 0 h 126"/>
              <a:gd name="T2" fmla="*/ 0 w 126"/>
              <a:gd name="T3" fmla="*/ 2147483647 h 126"/>
              <a:gd name="T4" fmla="*/ 2147483647 w 126"/>
              <a:gd name="T5" fmla="*/ 2147483647 h 126"/>
              <a:gd name="T6" fmla="*/ 2147483647 w 126"/>
              <a:gd name="T7" fmla="*/ 2147483647 h 126"/>
              <a:gd name="T8" fmla="*/ 2147483647 w 126"/>
              <a:gd name="T9" fmla="*/ 0 h 126"/>
              <a:gd name="T10" fmla="*/ 2147483647 w 126"/>
              <a:gd name="T11" fmla="*/ 2147483647 h 126"/>
              <a:gd name="T12" fmla="*/ 2147483647 w 126"/>
              <a:gd name="T13" fmla="*/ 2147483647 h 126"/>
              <a:gd name="T14" fmla="*/ 2147483647 w 126"/>
              <a:gd name="T15" fmla="*/ 2147483647 h 126"/>
              <a:gd name="T16" fmla="*/ 2147483647 w 126"/>
              <a:gd name="T17" fmla="*/ 2147483647 h 126"/>
              <a:gd name="T18" fmla="*/ 2147483647 w 126"/>
              <a:gd name="T19" fmla="*/ 2147483647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126">
                <a:moveTo>
                  <a:pt x="63" y="0"/>
                </a:moveTo>
                <a:cubicBezTo>
                  <a:pt x="29" y="0"/>
                  <a:pt x="0" y="28"/>
                  <a:pt x="0" y="63"/>
                </a:cubicBezTo>
                <a:cubicBezTo>
                  <a:pt x="0" y="98"/>
                  <a:pt x="29" y="126"/>
                  <a:pt x="63" y="126"/>
                </a:cubicBezTo>
                <a:cubicBezTo>
                  <a:pt x="98" y="126"/>
                  <a:pt x="126" y="98"/>
                  <a:pt x="126" y="63"/>
                </a:cubicBezTo>
                <a:cubicBezTo>
                  <a:pt x="126" y="28"/>
                  <a:pt x="98" y="0"/>
                  <a:pt x="63" y="0"/>
                </a:cubicBezTo>
                <a:close/>
                <a:moveTo>
                  <a:pt x="63" y="114"/>
                </a:moveTo>
                <a:cubicBezTo>
                  <a:pt x="35" y="114"/>
                  <a:pt x="12" y="91"/>
                  <a:pt x="12" y="63"/>
                </a:cubicBezTo>
                <a:cubicBezTo>
                  <a:pt x="12" y="35"/>
                  <a:pt x="35" y="12"/>
                  <a:pt x="63" y="12"/>
                </a:cubicBezTo>
                <a:cubicBezTo>
                  <a:pt x="92" y="12"/>
                  <a:pt x="115" y="35"/>
                  <a:pt x="115" y="63"/>
                </a:cubicBezTo>
                <a:cubicBezTo>
                  <a:pt x="115" y="91"/>
                  <a:pt x="92" y="114"/>
                  <a:pt x="63" y="114"/>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46" name="Rectangle 72">
            <a:extLst>
              <a:ext uri="{FF2B5EF4-FFF2-40B4-BE49-F238E27FC236}">
                <a16:creationId xmlns:a16="http://schemas.microsoft.com/office/drawing/2014/main" id="{60BD68EF-3878-49B8-802F-4D17EB8D7817}"/>
              </a:ext>
            </a:extLst>
          </p:cNvPr>
          <p:cNvSpPr>
            <a:spLocks noChangeArrowheads="1"/>
          </p:cNvSpPr>
          <p:nvPr/>
        </p:nvSpPr>
        <p:spPr bwMode="auto">
          <a:xfrm>
            <a:off x="2741613" y="2316163"/>
            <a:ext cx="20637" cy="714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47" name="Freeform 73">
            <a:extLst>
              <a:ext uri="{FF2B5EF4-FFF2-40B4-BE49-F238E27FC236}">
                <a16:creationId xmlns:a16="http://schemas.microsoft.com/office/drawing/2014/main" id="{92BAFA79-3C3F-47AE-B3A7-2E1F5FC92859}"/>
              </a:ext>
            </a:extLst>
          </p:cNvPr>
          <p:cNvSpPr>
            <a:spLocks/>
          </p:cNvSpPr>
          <p:nvPr/>
        </p:nvSpPr>
        <p:spPr bwMode="auto">
          <a:xfrm>
            <a:off x="2736850" y="2339975"/>
            <a:ext cx="30163" cy="98425"/>
          </a:xfrm>
          <a:custGeom>
            <a:avLst/>
            <a:gdLst>
              <a:gd name="T0" fmla="*/ 2147483647 w 27"/>
              <a:gd name="T1" fmla="*/ 2147483647 h 85"/>
              <a:gd name="T2" fmla="*/ 2147483647 w 27"/>
              <a:gd name="T3" fmla="*/ 2147483647 h 85"/>
              <a:gd name="T4" fmla="*/ 0 w 27"/>
              <a:gd name="T5" fmla="*/ 2147483647 h 85"/>
              <a:gd name="T6" fmla="*/ 0 w 27"/>
              <a:gd name="T7" fmla="*/ 2147483647 h 85"/>
              <a:gd name="T8" fmla="*/ 2147483647 w 27"/>
              <a:gd name="T9" fmla="*/ 0 h 85"/>
              <a:gd name="T10" fmla="*/ 2147483647 w 27"/>
              <a:gd name="T11" fmla="*/ 2147483647 h 85"/>
              <a:gd name="T12" fmla="*/ 2147483647 w 27"/>
              <a:gd name="T13" fmla="*/ 2147483647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5">
                <a:moveTo>
                  <a:pt x="27" y="71"/>
                </a:moveTo>
                <a:cubicBezTo>
                  <a:pt x="27" y="79"/>
                  <a:pt x="21" y="85"/>
                  <a:pt x="13" y="85"/>
                </a:cubicBezTo>
                <a:cubicBezTo>
                  <a:pt x="6" y="85"/>
                  <a:pt x="0" y="79"/>
                  <a:pt x="0" y="71"/>
                </a:cubicBezTo>
                <a:cubicBezTo>
                  <a:pt x="0" y="13"/>
                  <a:pt x="0" y="13"/>
                  <a:pt x="0" y="13"/>
                </a:cubicBezTo>
                <a:cubicBezTo>
                  <a:pt x="0" y="6"/>
                  <a:pt x="6" y="0"/>
                  <a:pt x="13" y="0"/>
                </a:cubicBezTo>
                <a:cubicBezTo>
                  <a:pt x="21" y="0"/>
                  <a:pt x="27" y="6"/>
                  <a:pt x="27" y="13"/>
                </a:cubicBezTo>
                <a:lnTo>
                  <a:pt x="27" y="7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48" name="Freeform 74">
            <a:extLst>
              <a:ext uri="{FF2B5EF4-FFF2-40B4-BE49-F238E27FC236}">
                <a16:creationId xmlns:a16="http://schemas.microsoft.com/office/drawing/2014/main" id="{1AC9E445-2EDB-4B72-8A35-985E6BACDC86}"/>
              </a:ext>
            </a:extLst>
          </p:cNvPr>
          <p:cNvSpPr>
            <a:spLocks noEditPoints="1"/>
          </p:cNvSpPr>
          <p:nvPr/>
        </p:nvSpPr>
        <p:spPr bwMode="auto">
          <a:xfrm>
            <a:off x="2581275" y="2855913"/>
            <a:ext cx="146050" cy="277812"/>
          </a:xfrm>
          <a:custGeom>
            <a:avLst/>
            <a:gdLst>
              <a:gd name="T0" fmla="*/ 0 w 92"/>
              <a:gd name="T1" fmla="*/ 0 h 175"/>
              <a:gd name="T2" fmla="*/ 0 w 92"/>
              <a:gd name="T3" fmla="*/ 2147483647 h 175"/>
              <a:gd name="T4" fmla="*/ 2147483647 w 92"/>
              <a:gd name="T5" fmla="*/ 2147483647 h 175"/>
              <a:gd name="T6" fmla="*/ 0 w 92"/>
              <a:gd name="T7" fmla="*/ 0 h 175"/>
              <a:gd name="T8" fmla="*/ 2147483647 w 92"/>
              <a:gd name="T9" fmla="*/ 2147483647 h 175"/>
              <a:gd name="T10" fmla="*/ 2147483647 w 92"/>
              <a:gd name="T11" fmla="*/ 2147483647 h 175"/>
              <a:gd name="T12" fmla="*/ 2147483647 w 92"/>
              <a:gd name="T13" fmla="*/ 2147483647 h 175"/>
              <a:gd name="T14" fmla="*/ 2147483647 w 92"/>
              <a:gd name="T15" fmla="*/ 2147483647 h 1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2" h="175">
                <a:moveTo>
                  <a:pt x="0" y="0"/>
                </a:moveTo>
                <a:lnTo>
                  <a:pt x="0" y="175"/>
                </a:lnTo>
                <a:lnTo>
                  <a:pt x="92" y="175"/>
                </a:lnTo>
                <a:lnTo>
                  <a:pt x="0" y="0"/>
                </a:lnTo>
                <a:close/>
                <a:moveTo>
                  <a:pt x="13" y="68"/>
                </a:moveTo>
                <a:lnTo>
                  <a:pt x="62" y="152"/>
                </a:lnTo>
                <a:lnTo>
                  <a:pt x="13" y="152"/>
                </a:lnTo>
                <a:lnTo>
                  <a:pt x="13" y="68"/>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49" name="Rectangle 75">
            <a:extLst>
              <a:ext uri="{FF2B5EF4-FFF2-40B4-BE49-F238E27FC236}">
                <a16:creationId xmlns:a16="http://schemas.microsoft.com/office/drawing/2014/main" id="{8434291B-589C-4451-B14D-7DC58E9CCDEC}"/>
              </a:ext>
            </a:extLst>
          </p:cNvPr>
          <p:cNvSpPr>
            <a:spLocks noChangeArrowheads="1"/>
          </p:cNvSpPr>
          <p:nvPr/>
        </p:nvSpPr>
        <p:spPr bwMode="auto">
          <a:xfrm>
            <a:off x="2506663" y="2854325"/>
            <a:ext cx="38100" cy="2730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50" name="Freeform 76">
            <a:extLst>
              <a:ext uri="{FF2B5EF4-FFF2-40B4-BE49-F238E27FC236}">
                <a16:creationId xmlns:a16="http://schemas.microsoft.com/office/drawing/2014/main" id="{29C21106-3A50-4771-9F0C-9A2C8534B324}"/>
              </a:ext>
            </a:extLst>
          </p:cNvPr>
          <p:cNvSpPr>
            <a:spLocks noEditPoints="1"/>
          </p:cNvSpPr>
          <p:nvPr/>
        </p:nvSpPr>
        <p:spPr bwMode="auto">
          <a:xfrm>
            <a:off x="2028825" y="2373313"/>
            <a:ext cx="250825" cy="252412"/>
          </a:xfrm>
          <a:custGeom>
            <a:avLst/>
            <a:gdLst>
              <a:gd name="T0" fmla="*/ 2147483647 w 217"/>
              <a:gd name="T1" fmla="*/ 2147483647 h 219"/>
              <a:gd name="T2" fmla="*/ 2147483647 w 217"/>
              <a:gd name="T3" fmla="*/ 2147483647 h 219"/>
              <a:gd name="T4" fmla="*/ 2147483647 w 217"/>
              <a:gd name="T5" fmla="*/ 2147483647 h 219"/>
              <a:gd name="T6" fmla="*/ 2147483647 w 217"/>
              <a:gd name="T7" fmla="*/ 2147483647 h 219"/>
              <a:gd name="T8" fmla="*/ 2147483647 w 217"/>
              <a:gd name="T9" fmla="*/ 2147483647 h 219"/>
              <a:gd name="T10" fmla="*/ 2147483647 w 217"/>
              <a:gd name="T11" fmla="*/ 2147483647 h 219"/>
              <a:gd name="T12" fmla="*/ 2147483647 w 217"/>
              <a:gd name="T13" fmla="*/ 2147483647 h 219"/>
              <a:gd name="T14" fmla="*/ 2147483647 w 217"/>
              <a:gd name="T15" fmla="*/ 2147483647 h 219"/>
              <a:gd name="T16" fmla="*/ 2147483647 w 217"/>
              <a:gd name="T17" fmla="*/ 0 h 219"/>
              <a:gd name="T18" fmla="*/ 2147483647 w 217"/>
              <a:gd name="T19" fmla="*/ 2147483647 h 219"/>
              <a:gd name="T20" fmla="*/ 2147483647 w 217"/>
              <a:gd name="T21" fmla="*/ 2147483647 h 219"/>
              <a:gd name="T22" fmla="*/ 2147483647 w 217"/>
              <a:gd name="T23" fmla="*/ 2147483647 h 219"/>
              <a:gd name="T24" fmla="*/ 2147483647 w 217"/>
              <a:gd name="T25" fmla="*/ 2147483647 h 219"/>
              <a:gd name="T26" fmla="*/ 2147483647 w 217"/>
              <a:gd name="T27" fmla="*/ 2147483647 h 219"/>
              <a:gd name="T28" fmla="*/ 2147483647 w 217"/>
              <a:gd name="T29" fmla="*/ 2147483647 h 219"/>
              <a:gd name="T30" fmla="*/ 2147483647 w 217"/>
              <a:gd name="T31" fmla="*/ 2147483647 h 219"/>
              <a:gd name="T32" fmla="*/ 2147483647 w 217"/>
              <a:gd name="T33" fmla="*/ 2147483647 h 219"/>
              <a:gd name="T34" fmla="*/ 2147483647 w 217"/>
              <a:gd name="T35" fmla="*/ 2147483647 h 219"/>
              <a:gd name="T36" fmla="*/ 2147483647 w 217"/>
              <a:gd name="T37" fmla="*/ 2147483647 h 219"/>
              <a:gd name="T38" fmla="*/ 2147483647 w 217"/>
              <a:gd name="T39" fmla="*/ 2147483647 h 219"/>
              <a:gd name="T40" fmla="*/ 2147483647 w 217"/>
              <a:gd name="T41" fmla="*/ 2147483647 h 219"/>
              <a:gd name="T42" fmla="*/ 2147483647 w 217"/>
              <a:gd name="T43" fmla="*/ 2147483647 h 219"/>
              <a:gd name="T44" fmla="*/ 2147483647 w 217"/>
              <a:gd name="T45" fmla="*/ 2147483647 h 219"/>
              <a:gd name="T46" fmla="*/ 2147483647 w 217"/>
              <a:gd name="T47" fmla="*/ 2147483647 h 219"/>
              <a:gd name="T48" fmla="*/ 2147483647 w 217"/>
              <a:gd name="T49" fmla="*/ 2147483647 h 219"/>
              <a:gd name="T50" fmla="*/ 2147483647 w 217"/>
              <a:gd name="T51" fmla="*/ 2147483647 h 2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7" h="219">
                <a:moveTo>
                  <a:pt x="139" y="105"/>
                </a:moveTo>
                <a:cubicBezTo>
                  <a:pt x="139" y="105"/>
                  <a:pt x="134" y="103"/>
                  <a:pt x="134" y="93"/>
                </a:cubicBezTo>
                <a:cubicBezTo>
                  <a:pt x="134" y="84"/>
                  <a:pt x="134" y="52"/>
                  <a:pt x="134" y="42"/>
                </a:cubicBezTo>
                <a:cubicBezTo>
                  <a:pt x="137" y="40"/>
                  <a:pt x="139" y="37"/>
                  <a:pt x="139" y="35"/>
                </a:cubicBezTo>
                <a:cubicBezTo>
                  <a:pt x="140" y="35"/>
                  <a:pt x="140" y="35"/>
                  <a:pt x="140" y="35"/>
                </a:cubicBezTo>
                <a:cubicBezTo>
                  <a:pt x="140" y="12"/>
                  <a:pt x="140" y="12"/>
                  <a:pt x="140" y="12"/>
                </a:cubicBezTo>
                <a:cubicBezTo>
                  <a:pt x="139" y="12"/>
                  <a:pt x="139" y="12"/>
                  <a:pt x="139" y="12"/>
                </a:cubicBezTo>
                <a:cubicBezTo>
                  <a:pt x="139" y="12"/>
                  <a:pt x="139" y="12"/>
                  <a:pt x="139" y="12"/>
                </a:cubicBezTo>
                <a:cubicBezTo>
                  <a:pt x="139" y="5"/>
                  <a:pt x="125" y="0"/>
                  <a:pt x="108" y="0"/>
                </a:cubicBezTo>
                <a:cubicBezTo>
                  <a:pt x="91" y="0"/>
                  <a:pt x="77" y="5"/>
                  <a:pt x="77" y="12"/>
                </a:cubicBezTo>
                <a:cubicBezTo>
                  <a:pt x="77" y="12"/>
                  <a:pt x="77" y="12"/>
                  <a:pt x="77" y="12"/>
                </a:cubicBezTo>
                <a:cubicBezTo>
                  <a:pt x="76" y="12"/>
                  <a:pt x="76" y="12"/>
                  <a:pt x="76" y="12"/>
                </a:cubicBezTo>
                <a:cubicBezTo>
                  <a:pt x="76" y="35"/>
                  <a:pt x="76" y="35"/>
                  <a:pt x="76" y="35"/>
                </a:cubicBezTo>
                <a:cubicBezTo>
                  <a:pt x="77" y="35"/>
                  <a:pt x="77" y="35"/>
                  <a:pt x="77" y="35"/>
                </a:cubicBezTo>
                <a:cubicBezTo>
                  <a:pt x="77" y="38"/>
                  <a:pt x="79" y="40"/>
                  <a:pt x="86" y="42"/>
                </a:cubicBezTo>
                <a:cubicBezTo>
                  <a:pt x="86" y="53"/>
                  <a:pt x="86" y="85"/>
                  <a:pt x="86" y="93"/>
                </a:cubicBezTo>
                <a:cubicBezTo>
                  <a:pt x="86" y="103"/>
                  <a:pt x="79" y="105"/>
                  <a:pt x="79" y="105"/>
                </a:cubicBezTo>
                <a:cubicBezTo>
                  <a:pt x="67" y="112"/>
                  <a:pt x="0" y="180"/>
                  <a:pt x="29" y="200"/>
                </a:cubicBezTo>
                <a:cubicBezTo>
                  <a:pt x="56" y="219"/>
                  <a:pt x="100" y="218"/>
                  <a:pt x="108" y="218"/>
                </a:cubicBezTo>
                <a:cubicBezTo>
                  <a:pt x="117" y="218"/>
                  <a:pt x="161" y="219"/>
                  <a:pt x="187" y="200"/>
                </a:cubicBezTo>
                <a:cubicBezTo>
                  <a:pt x="217" y="180"/>
                  <a:pt x="150" y="112"/>
                  <a:pt x="139" y="105"/>
                </a:cubicBezTo>
                <a:close/>
                <a:moveTo>
                  <a:pt x="137" y="201"/>
                </a:moveTo>
                <a:cubicBezTo>
                  <a:pt x="137" y="201"/>
                  <a:pt x="170" y="195"/>
                  <a:pt x="172" y="177"/>
                </a:cubicBezTo>
                <a:cubicBezTo>
                  <a:pt x="173" y="159"/>
                  <a:pt x="142" y="126"/>
                  <a:pt x="142" y="126"/>
                </a:cubicBezTo>
                <a:cubicBezTo>
                  <a:pt x="142" y="126"/>
                  <a:pt x="183" y="158"/>
                  <a:pt x="183" y="179"/>
                </a:cubicBezTo>
                <a:cubicBezTo>
                  <a:pt x="182" y="201"/>
                  <a:pt x="137" y="201"/>
                  <a:pt x="137" y="20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51" name="Freeform 77">
            <a:extLst>
              <a:ext uri="{FF2B5EF4-FFF2-40B4-BE49-F238E27FC236}">
                <a16:creationId xmlns:a16="http://schemas.microsoft.com/office/drawing/2014/main" id="{47CD2877-4F61-42E0-B9CA-E145F9E7EA60}"/>
              </a:ext>
            </a:extLst>
          </p:cNvPr>
          <p:cNvSpPr>
            <a:spLocks noEditPoints="1"/>
          </p:cNvSpPr>
          <p:nvPr/>
        </p:nvSpPr>
        <p:spPr bwMode="auto">
          <a:xfrm>
            <a:off x="1627188" y="2940050"/>
            <a:ext cx="401637" cy="263525"/>
          </a:xfrm>
          <a:custGeom>
            <a:avLst/>
            <a:gdLst>
              <a:gd name="T0" fmla="*/ 2147483647 w 349"/>
              <a:gd name="T1" fmla="*/ 2147483647 h 229"/>
              <a:gd name="T2" fmla="*/ 2147483647 w 349"/>
              <a:gd name="T3" fmla="*/ 0 h 229"/>
              <a:gd name="T4" fmla="*/ 2147483647 w 349"/>
              <a:gd name="T5" fmla="*/ 2147483647 h 229"/>
              <a:gd name="T6" fmla="*/ 2147483647 w 349"/>
              <a:gd name="T7" fmla="*/ 2147483647 h 229"/>
              <a:gd name="T8" fmla="*/ 2147483647 w 349"/>
              <a:gd name="T9" fmla="*/ 2147483647 h 229"/>
              <a:gd name="T10" fmla="*/ 2147483647 w 349"/>
              <a:gd name="T11" fmla="*/ 2147483647 h 229"/>
              <a:gd name="T12" fmla="*/ 2147483647 w 349"/>
              <a:gd name="T13" fmla="*/ 2147483647 h 229"/>
              <a:gd name="T14" fmla="*/ 2147483647 w 349"/>
              <a:gd name="T15" fmla="*/ 2147483647 h 229"/>
              <a:gd name="T16" fmla="*/ 2147483647 w 349"/>
              <a:gd name="T17" fmla="*/ 2147483647 h 229"/>
              <a:gd name="T18" fmla="*/ 2147483647 w 349"/>
              <a:gd name="T19" fmla="*/ 2147483647 h 229"/>
              <a:gd name="T20" fmla="*/ 2147483647 w 349"/>
              <a:gd name="T21" fmla="*/ 2147483647 h 229"/>
              <a:gd name="T22" fmla="*/ 2147483647 w 349"/>
              <a:gd name="T23" fmla="*/ 2147483647 h 229"/>
              <a:gd name="T24" fmla="*/ 2147483647 w 349"/>
              <a:gd name="T25" fmla="*/ 2147483647 h 229"/>
              <a:gd name="T26" fmla="*/ 2147483647 w 349"/>
              <a:gd name="T27" fmla="*/ 2147483647 h 229"/>
              <a:gd name="T28" fmla="*/ 2147483647 w 349"/>
              <a:gd name="T29" fmla="*/ 2147483647 h 229"/>
              <a:gd name="T30" fmla="*/ 2147483647 w 349"/>
              <a:gd name="T31" fmla="*/ 2147483647 h 229"/>
              <a:gd name="T32" fmla="*/ 2147483647 w 349"/>
              <a:gd name="T33" fmla="*/ 2147483647 h 229"/>
              <a:gd name="T34" fmla="*/ 2147483647 w 349"/>
              <a:gd name="T35" fmla="*/ 2147483647 h 229"/>
              <a:gd name="T36" fmla="*/ 2147483647 w 349"/>
              <a:gd name="T37" fmla="*/ 2147483647 h 229"/>
              <a:gd name="T38" fmla="*/ 2147483647 w 349"/>
              <a:gd name="T39" fmla="*/ 2147483647 h 229"/>
              <a:gd name="T40" fmla="*/ 2147483647 w 349"/>
              <a:gd name="T41" fmla="*/ 2147483647 h 229"/>
              <a:gd name="T42" fmla="*/ 2147483647 w 349"/>
              <a:gd name="T43" fmla="*/ 2147483647 h 229"/>
              <a:gd name="T44" fmla="*/ 2147483647 w 349"/>
              <a:gd name="T45" fmla="*/ 2147483647 h 229"/>
              <a:gd name="T46" fmla="*/ 2147483647 w 349"/>
              <a:gd name="T47" fmla="*/ 2147483647 h 229"/>
              <a:gd name="T48" fmla="*/ 2147483647 w 349"/>
              <a:gd name="T49" fmla="*/ 2147483647 h 229"/>
              <a:gd name="T50" fmla="*/ 2147483647 w 349"/>
              <a:gd name="T51" fmla="*/ 2147483647 h 229"/>
              <a:gd name="T52" fmla="*/ 2147483647 w 349"/>
              <a:gd name="T53" fmla="*/ 2147483647 h 229"/>
              <a:gd name="T54" fmla="*/ 2147483647 w 349"/>
              <a:gd name="T55" fmla="*/ 2147483647 h 229"/>
              <a:gd name="T56" fmla="*/ 2147483647 w 349"/>
              <a:gd name="T57" fmla="*/ 2147483647 h 229"/>
              <a:gd name="T58" fmla="*/ 2147483647 w 349"/>
              <a:gd name="T59" fmla="*/ 2147483647 h 22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49" h="229">
                <a:moveTo>
                  <a:pt x="333" y="51"/>
                </a:moveTo>
                <a:cubicBezTo>
                  <a:pt x="316" y="6"/>
                  <a:pt x="259" y="0"/>
                  <a:pt x="259" y="0"/>
                </a:cubicBezTo>
                <a:cubicBezTo>
                  <a:pt x="0" y="4"/>
                  <a:pt x="103" y="219"/>
                  <a:pt x="170" y="224"/>
                </a:cubicBezTo>
                <a:cubicBezTo>
                  <a:pt x="236" y="229"/>
                  <a:pt x="226" y="149"/>
                  <a:pt x="269" y="132"/>
                </a:cubicBezTo>
                <a:cubicBezTo>
                  <a:pt x="311" y="116"/>
                  <a:pt x="349" y="96"/>
                  <a:pt x="333" y="51"/>
                </a:cubicBezTo>
                <a:close/>
                <a:moveTo>
                  <a:pt x="140" y="41"/>
                </a:moveTo>
                <a:cubicBezTo>
                  <a:pt x="148" y="41"/>
                  <a:pt x="155" y="47"/>
                  <a:pt x="155" y="56"/>
                </a:cubicBezTo>
                <a:cubicBezTo>
                  <a:pt x="155" y="64"/>
                  <a:pt x="148" y="71"/>
                  <a:pt x="140" y="71"/>
                </a:cubicBezTo>
                <a:cubicBezTo>
                  <a:pt x="131" y="71"/>
                  <a:pt x="125" y="64"/>
                  <a:pt x="125" y="56"/>
                </a:cubicBezTo>
                <a:cubicBezTo>
                  <a:pt x="125" y="47"/>
                  <a:pt x="131" y="41"/>
                  <a:pt x="140" y="41"/>
                </a:cubicBezTo>
                <a:close/>
                <a:moveTo>
                  <a:pt x="105" y="101"/>
                </a:moveTo>
                <a:cubicBezTo>
                  <a:pt x="105" y="90"/>
                  <a:pt x="114" y="81"/>
                  <a:pt x="125" y="81"/>
                </a:cubicBezTo>
                <a:cubicBezTo>
                  <a:pt x="136" y="81"/>
                  <a:pt x="145" y="90"/>
                  <a:pt x="145" y="101"/>
                </a:cubicBezTo>
                <a:cubicBezTo>
                  <a:pt x="145" y="112"/>
                  <a:pt x="136" y="121"/>
                  <a:pt x="125" y="121"/>
                </a:cubicBezTo>
                <a:cubicBezTo>
                  <a:pt x="114" y="121"/>
                  <a:pt x="105" y="112"/>
                  <a:pt x="105" y="101"/>
                </a:cubicBezTo>
                <a:close/>
                <a:moveTo>
                  <a:pt x="139" y="174"/>
                </a:moveTo>
                <a:cubicBezTo>
                  <a:pt x="126" y="174"/>
                  <a:pt x="116" y="163"/>
                  <a:pt x="116" y="151"/>
                </a:cubicBezTo>
                <a:cubicBezTo>
                  <a:pt x="116" y="138"/>
                  <a:pt x="126" y="127"/>
                  <a:pt x="139" y="127"/>
                </a:cubicBezTo>
                <a:cubicBezTo>
                  <a:pt x="151" y="127"/>
                  <a:pt x="161" y="138"/>
                  <a:pt x="161" y="151"/>
                </a:cubicBezTo>
                <a:cubicBezTo>
                  <a:pt x="161" y="163"/>
                  <a:pt x="151" y="174"/>
                  <a:pt x="139" y="174"/>
                </a:cubicBezTo>
                <a:close/>
                <a:moveTo>
                  <a:pt x="180" y="213"/>
                </a:moveTo>
                <a:cubicBezTo>
                  <a:pt x="166" y="213"/>
                  <a:pt x="155" y="202"/>
                  <a:pt x="155" y="188"/>
                </a:cubicBezTo>
                <a:cubicBezTo>
                  <a:pt x="155" y="174"/>
                  <a:pt x="166" y="163"/>
                  <a:pt x="180" y="163"/>
                </a:cubicBezTo>
                <a:cubicBezTo>
                  <a:pt x="193" y="163"/>
                  <a:pt x="205" y="174"/>
                  <a:pt x="205" y="188"/>
                </a:cubicBezTo>
                <a:cubicBezTo>
                  <a:pt x="205" y="202"/>
                  <a:pt x="193" y="213"/>
                  <a:pt x="180" y="213"/>
                </a:cubicBezTo>
                <a:close/>
                <a:moveTo>
                  <a:pt x="281" y="97"/>
                </a:moveTo>
                <a:cubicBezTo>
                  <a:pt x="265" y="97"/>
                  <a:pt x="251" y="84"/>
                  <a:pt x="251" y="67"/>
                </a:cubicBezTo>
                <a:cubicBezTo>
                  <a:pt x="251" y="51"/>
                  <a:pt x="265" y="37"/>
                  <a:pt x="281" y="37"/>
                </a:cubicBezTo>
                <a:cubicBezTo>
                  <a:pt x="298" y="37"/>
                  <a:pt x="311" y="51"/>
                  <a:pt x="311" y="67"/>
                </a:cubicBezTo>
                <a:cubicBezTo>
                  <a:pt x="311" y="84"/>
                  <a:pt x="298" y="97"/>
                  <a:pt x="281" y="97"/>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52" name="Freeform 78">
            <a:extLst>
              <a:ext uri="{FF2B5EF4-FFF2-40B4-BE49-F238E27FC236}">
                <a16:creationId xmlns:a16="http://schemas.microsoft.com/office/drawing/2014/main" id="{2BE4D25A-7E73-4CF4-917B-E2E4A10165AA}"/>
              </a:ext>
            </a:extLst>
          </p:cNvPr>
          <p:cNvSpPr>
            <a:spLocks/>
          </p:cNvSpPr>
          <p:nvPr/>
        </p:nvSpPr>
        <p:spPr bwMode="auto">
          <a:xfrm>
            <a:off x="1766888" y="3508375"/>
            <a:ext cx="225425" cy="209550"/>
          </a:xfrm>
          <a:custGeom>
            <a:avLst/>
            <a:gdLst>
              <a:gd name="T0" fmla="*/ 2147483647 w 196"/>
              <a:gd name="T1" fmla="*/ 2147483647 h 181"/>
              <a:gd name="T2" fmla="*/ 0 w 196"/>
              <a:gd name="T3" fmla="*/ 2147483647 h 181"/>
              <a:gd name="T4" fmla="*/ 0 w 196"/>
              <a:gd name="T5" fmla="*/ 2147483647 h 181"/>
              <a:gd name="T6" fmla="*/ 2147483647 w 196"/>
              <a:gd name="T7" fmla="*/ 2147483647 h 181"/>
              <a:gd name="T8" fmla="*/ 2147483647 w 196"/>
              <a:gd name="T9" fmla="*/ 2147483647 h 181"/>
              <a:gd name="T10" fmla="*/ 2147483647 w 196"/>
              <a:gd name="T11" fmla="*/ 2147483647 h 181"/>
              <a:gd name="T12" fmla="*/ 2147483647 w 196"/>
              <a:gd name="T13" fmla="*/ 2147483647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6" h="181">
                <a:moveTo>
                  <a:pt x="96" y="181"/>
                </a:moveTo>
                <a:cubicBezTo>
                  <a:pt x="96" y="181"/>
                  <a:pt x="62" y="147"/>
                  <a:pt x="0" y="180"/>
                </a:cubicBezTo>
                <a:cubicBezTo>
                  <a:pt x="0" y="36"/>
                  <a:pt x="0" y="36"/>
                  <a:pt x="0" y="36"/>
                </a:cubicBezTo>
                <a:cubicBezTo>
                  <a:pt x="0" y="36"/>
                  <a:pt x="63" y="0"/>
                  <a:pt x="98" y="36"/>
                </a:cubicBezTo>
                <a:cubicBezTo>
                  <a:pt x="196" y="36"/>
                  <a:pt x="196" y="36"/>
                  <a:pt x="196" y="36"/>
                </a:cubicBezTo>
                <a:cubicBezTo>
                  <a:pt x="196" y="180"/>
                  <a:pt x="196" y="180"/>
                  <a:pt x="196" y="180"/>
                </a:cubicBezTo>
                <a:lnTo>
                  <a:pt x="96" y="18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53" name="Freeform 83">
            <a:extLst>
              <a:ext uri="{FF2B5EF4-FFF2-40B4-BE49-F238E27FC236}">
                <a16:creationId xmlns:a16="http://schemas.microsoft.com/office/drawing/2014/main" id="{DC0FE7F9-AA0B-4E0C-946D-D7947B138FE6}"/>
              </a:ext>
            </a:extLst>
          </p:cNvPr>
          <p:cNvSpPr>
            <a:spLocks/>
          </p:cNvSpPr>
          <p:nvPr/>
        </p:nvSpPr>
        <p:spPr bwMode="auto">
          <a:xfrm>
            <a:off x="3021013" y="3336925"/>
            <a:ext cx="250825" cy="250825"/>
          </a:xfrm>
          <a:custGeom>
            <a:avLst/>
            <a:gdLst>
              <a:gd name="T0" fmla="*/ 2147483647 w 218"/>
              <a:gd name="T1" fmla="*/ 2147483647 h 219"/>
              <a:gd name="T2" fmla="*/ 2147483647 w 218"/>
              <a:gd name="T3" fmla="*/ 2147483647 h 219"/>
              <a:gd name="T4" fmla="*/ 2147483647 w 218"/>
              <a:gd name="T5" fmla="*/ 2147483647 h 219"/>
              <a:gd name="T6" fmla="*/ 2147483647 w 218"/>
              <a:gd name="T7" fmla="*/ 2147483647 h 219"/>
              <a:gd name="T8" fmla="*/ 0 w 218"/>
              <a:gd name="T9" fmla="*/ 2147483647 h 219"/>
              <a:gd name="T10" fmla="*/ 2147483647 w 218"/>
              <a:gd name="T11" fmla="*/ 2147483647 h 219"/>
              <a:gd name="T12" fmla="*/ 2147483647 w 218"/>
              <a:gd name="T13" fmla="*/ 2147483647 h 219"/>
              <a:gd name="T14" fmla="*/ 2147483647 w 218"/>
              <a:gd name="T15" fmla="*/ 0 h 219"/>
              <a:gd name="T16" fmla="*/ 2147483647 w 218"/>
              <a:gd name="T17" fmla="*/ 2147483647 h 2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8" h="219">
                <a:moveTo>
                  <a:pt x="160" y="11"/>
                </a:moveTo>
                <a:cubicBezTo>
                  <a:pt x="187" y="30"/>
                  <a:pt x="204" y="62"/>
                  <a:pt x="204" y="97"/>
                </a:cubicBezTo>
                <a:cubicBezTo>
                  <a:pt x="204" y="157"/>
                  <a:pt x="156" y="205"/>
                  <a:pt x="97" y="205"/>
                </a:cubicBezTo>
                <a:cubicBezTo>
                  <a:pt x="62" y="205"/>
                  <a:pt x="31" y="188"/>
                  <a:pt x="11" y="162"/>
                </a:cubicBezTo>
                <a:cubicBezTo>
                  <a:pt x="0" y="171"/>
                  <a:pt x="0" y="171"/>
                  <a:pt x="0" y="171"/>
                </a:cubicBezTo>
                <a:cubicBezTo>
                  <a:pt x="22" y="200"/>
                  <a:pt x="57" y="219"/>
                  <a:pt x="97" y="219"/>
                </a:cubicBezTo>
                <a:cubicBezTo>
                  <a:pt x="164" y="219"/>
                  <a:pt x="218" y="165"/>
                  <a:pt x="218" y="97"/>
                </a:cubicBezTo>
                <a:cubicBezTo>
                  <a:pt x="218" y="57"/>
                  <a:pt x="199" y="22"/>
                  <a:pt x="169" y="0"/>
                </a:cubicBezTo>
                <a:lnTo>
                  <a:pt x="160" y="1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54" name="Freeform 84">
            <a:extLst>
              <a:ext uri="{FF2B5EF4-FFF2-40B4-BE49-F238E27FC236}">
                <a16:creationId xmlns:a16="http://schemas.microsoft.com/office/drawing/2014/main" id="{DC380747-A3B3-4B28-9D4B-0A98A498392B}"/>
              </a:ext>
            </a:extLst>
          </p:cNvPr>
          <p:cNvSpPr>
            <a:spLocks noEditPoints="1"/>
          </p:cNvSpPr>
          <p:nvPr/>
        </p:nvSpPr>
        <p:spPr bwMode="auto">
          <a:xfrm>
            <a:off x="3024188" y="3340100"/>
            <a:ext cx="222250" cy="222250"/>
          </a:xfrm>
          <a:custGeom>
            <a:avLst/>
            <a:gdLst>
              <a:gd name="T0" fmla="*/ 2147483647 w 193"/>
              <a:gd name="T1" fmla="*/ 0 h 193"/>
              <a:gd name="T2" fmla="*/ 0 w 193"/>
              <a:gd name="T3" fmla="*/ 2147483647 h 193"/>
              <a:gd name="T4" fmla="*/ 2147483647 w 193"/>
              <a:gd name="T5" fmla="*/ 2147483647 h 193"/>
              <a:gd name="T6" fmla="*/ 2147483647 w 193"/>
              <a:gd name="T7" fmla="*/ 2147483647 h 193"/>
              <a:gd name="T8" fmla="*/ 2147483647 w 193"/>
              <a:gd name="T9" fmla="*/ 0 h 193"/>
              <a:gd name="T10" fmla="*/ 2147483647 w 193"/>
              <a:gd name="T11" fmla="*/ 2147483647 h 193"/>
              <a:gd name="T12" fmla="*/ 2147483647 w 193"/>
              <a:gd name="T13" fmla="*/ 2147483647 h 193"/>
              <a:gd name="T14" fmla="*/ 2147483647 w 193"/>
              <a:gd name="T15" fmla="*/ 2147483647 h 193"/>
              <a:gd name="T16" fmla="*/ 2147483647 w 193"/>
              <a:gd name="T17" fmla="*/ 2147483647 h 193"/>
              <a:gd name="T18" fmla="*/ 2147483647 w 193"/>
              <a:gd name="T19" fmla="*/ 2147483647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93">
                <a:moveTo>
                  <a:pt x="96" y="0"/>
                </a:moveTo>
                <a:cubicBezTo>
                  <a:pt x="43" y="0"/>
                  <a:pt x="0" y="43"/>
                  <a:pt x="0" y="97"/>
                </a:cubicBezTo>
                <a:cubicBezTo>
                  <a:pt x="0" y="150"/>
                  <a:pt x="43" y="193"/>
                  <a:pt x="96" y="193"/>
                </a:cubicBezTo>
                <a:cubicBezTo>
                  <a:pt x="149" y="193"/>
                  <a:pt x="193" y="150"/>
                  <a:pt x="193" y="97"/>
                </a:cubicBezTo>
                <a:cubicBezTo>
                  <a:pt x="193" y="43"/>
                  <a:pt x="149" y="0"/>
                  <a:pt x="96" y="0"/>
                </a:cubicBezTo>
                <a:close/>
                <a:moveTo>
                  <a:pt x="96" y="189"/>
                </a:moveTo>
                <a:cubicBezTo>
                  <a:pt x="46" y="189"/>
                  <a:pt x="4" y="147"/>
                  <a:pt x="4" y="97"/>
                </a:cubicBezTo>
                <a:cubicBezTo>
                  <a:pt x="4" y="46"/>
                  <a:pt x="46" y="5"/>
                  <a:pt x="96" y="5"/>
                </a:cubicBezTo>
                <a:cubicBezTo>
                  <a:pt x="147" y="5"/>
                  <a:pt x="188" y="46"/>
                  <a:pt x="188" y="97"/>
                </a:cubicBezTo>
                <a:cubicBezTo>
                  <a:pt x="188" y="147"/>
                  <a:pt x="147" y="189"/>
                  <a:pt x="96" y="189"/>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55" name="Freeform 85">
            <a:extLst>
              <a:ext uri="{FF2B5EF4-FFF2-40B4-BE49-F238E27FC236}">
                <a16:creationId xmlns:a16="http://schemas.microsoft.com/office/drawing/2014/main" id="{3FDA6892-6D61-4940-8422-D5AC9AE3627C}"/>
              </a:ext>
            </a:extLst>
          </p:cNvPr>
          <p:cNvSpPr>
            <a:spLocks/>
          </p:cNvSpPr>
          <p:nvPr/>
        </p:nvSpPr>
        <p:spPr bwMode="auto">
          <a:xfrm>
            <a:off x="3017838" y="3344863"/>
            <a:ext cx="249237" cy="217487"/>
          </a:xfrm>
          <a:custGeom>
            <a:avLst/>
            <a:gdLst>
              <a:gd name="T0" fmla="*/ 2147483647 w 216"/>
              <a:gd name="T1" fmla="*/ 2147483647 h 189"/>
              <a:gd name="T2" fmla="*/ 2147483647 w 216"/>
              <a:gd name="T3" fmla="*/ 2147483647 h 189"/>
              <a:gd name="T4" fmla="*/ 2147483647 w 216"/>
              <a:gd name="T5" fmla="*/ 2147483647 h 189"/>
              <a:gd name="T6" fmla="*/ 2147483647 w 216"/>
              <a:gd name="T7" fmla="*/ 2147483647 h 189"/>
              <a:gd name="T8" fmla="*/ 2147483647 w 216"/>
              <a:gd name="T9" fmla="*/ 2147483647 h 189"/>
              <a:gd name="T10" fmla="*/ 2147483647 w 216"/>
              <a:gd name="T11" fmla="*/ 2147483647 h 189"/>
              <a:gd name="T12" fmla="*/ 2147483647 w 216"/>
              <a:gd name="T13" fmla="*/ 2147483647 h 189"/>
              <a:gd name="T14" fmla="*/ 2147483647 w 216"/>
              <a:gd name="T15" fmla="*/ 2147483647 h 189"/>
              <a:gd name="T16" fmla="*/ 2147483647 w 216"/>
              <a:gd name="T17" fmla="*/ 2147483647 h 189"/>
              <a:gd name="T18" fmla="*/ 2147483647 w 216"/>
              <a:gd name="T19" fmla="*/ 2147483647 h 189"/>
              <a:gd name="T20" fmla="*/ 2147483647 w 216"/>
              <a:gd name="T21" fmla="*/ 2147483647 h 189"/>
              <a:gd name="T22" fmla="*/ 2147483647 w 216"/>
              <a:gd name="T23" fmla="*/ 2147483647 h 189"/>
              <a:gd name="T24" fmla="*/ 2147483647 w 216"/>
              <a:gd name="T25" fmla="*/ 2147483647 h 189"/>
              <a:gd name="T26" fmla="*/ 2147483647 w 216"/>
              <a:gd name="T27" fmla="*/ 2147483647 h 189"/>
              <a:gd name="T28" fmla="*/ 2147483647 w 216"/>
              <a:gd name="T29" fmla="*/ 2147483647 h 189"/>
              <a:gd name="T30" fmla="*/ 2147483647 w 216"/>
              <a:gd name="T31" fmla="*/ 2147483647 h 189"/>
              <a:gd name="T32" fmla="*/ 2147483647 w 216"/>
              <a:gd name="T33" fmla="*/ 2147483647 h 189"/>
              <a:gd name="T34" fmla="*/ 2147483647 w 216"/>
              <a:gd name="T35" fmla="*/ 2147483647 h 189"/>
              <a:gd name="T36" fmla="*/ 2147483647 w 216"/>
              <a:gd name="T37" fmla="*/ 2147483647 h 189"/>
              <a:gd name="T38" fmla="*/ 2147483647 w 216"/>
              <a:gd name="T39" fmla="*/ 2147483647 h 189"/>
              <a:gd name="T40" fmla="*/ 2147483647 w 216"/>
              <a:gd name="T41" fmla="*/ 2147483647 h 189"/>
              <a:gd name="T42" fmla="*/ 2147483647 w 216"/>
              <a:gd name="T43" fmla="*/ 2147483647 h 189"/>
              <a:gd name="T44" fmla="*/ 2147483647 w 216"/>
              <a:gd name="T45" fmla="*/ 2147483647 h 189"/>
              <a:gd name="T46" fmla="*/ 2147483647 w 216"/>
              <a:gd name="T47" fmla="*/ 2147483647 h 189"/>
              <a:gd name="T48" fmla="*/ 2147483647 w 216"/>
              <a:gd name="T49" fmla="*/ 2147483647 h 189"/>
              <a:gd name="T50" fmla="*/ 2147483647 w 216"/>
              <a:gd name="T51" fmla="*/ 2147483647 h 189"/>
              <a:gd name="T52" fmla="*/ 2147483647 w 216"/>
              <a:gd name="T53" fmla="*/ 2147483647 h 189"/>
              <a:gd name="T54" fmla="*/ 2147483647 w 216"/>
              <a:gd name="T55" fmla="*/ 2147483647 h 189"/>
              <a:gd name="T56" fmla="*/ 2147483647 w 216"/>
              <a:gd name="T57" fmla="*/ 2147483647 h 189"/>
              <a:gd name="T58" fmla="*/ 2147483647 w 216"/>
              <a:gd name="T59" fmla="*/ 2147483647 h 189"/>
              <a:gd name="T60" fmla="*/ 2147483647 w 216"/>
              <a:gd name="T61" fmla="*/ 2147483647 h 189"/>
              <a:gd name="T62" fmla="*/ 2147483647 w 216"/>
              <a:gd name="T63" fmla="*/ 2147483647 h 189"/>
              <a:gd name="T64" fmla="*/ 2147483647 w 216"/>
              <a:gd name="T65" fmla="*/ 2147483647 h 189"/>
              <a:gd name="T66" fmla="*/ 2147483647 w 216"/>
              <a:gd name="T67" fmla="*/ 2147483647 h 189"/>
              <a:gd name="T68" fmla="*/ 2147483647 w 216"/>
              <a:gd name="T69" fmla="*/ 2147483647 h 189"/>
              <a:gd name="T70" fmla="*/ 2147483647 w 216"/>
              <a:gd name="T71" fmla="*/ 2147483647 h 189"/>
              <a:gd name="T72" fmla="*/ 2147483647 w 216"/>
              <a:gd name="T73" fmla="*/ 2147483647 h 189"/>
              <a:gd name="T74" fmla="*/ 2147483647 w 216"/>
              <a:gd name="T75" fmla="*/ 2147483647 h 189"/>
              <a:gd name="T76" fmla="*/ 2147483647 w 216"/>
              <a:gd name="T77" fmla="*/ 2147483647 h 189"/>
              <a:gd name="T78" fmla="*/ 2147483647 w 216"/>
              <a:gd name="T79" fmla="*/ 2147483647 h 189"/>
              <a:gd name="T80" fmla="*/ 2147483647 w 216"/>
              <a:gd name="T81" fmla="*/ 2147483647 h 189"/>
              <a:gd name="T82" fmla="*/ 2147483647 w 216"/>
              <a:gd name="T83" fmla="*/ 2147483647 h 189"/>
              <a:gd name="T84" fmla="*/ 2147483647 w 216"/>
              <a:gd name="T85" fmla="*/ 2147483647 h 189"/>
              <a:gd name="T86" fmla="*/ 2147483647 w 216"/>
              <a:gd name="T87" fmla="*/ 2147483647 h 189"/>
              <a:gd name="T88" fmla="*/ 2147483647 w 216"/>
              <a:gd name="T89" fmla="*/ 2147483647 h 189"/>
              <a:gd name="T90" fmla="*/ 2147483647 w 216"/>
              <a:gd name="T91" fmla="*/ 2147483647 h 189"/>
              <a:gd name="T92" fmla="*/ 2147483647 w 216"/>
              <a:gd name="T93" fmla="*/ 2147483647 h 189"/>
              <a:gd name="T94" fmla="*/ 2147483647 w 216"/>
              <a:gd name="T95" fmla="*/ 2147483647 h 189"/>
              <a:gd name="T96" fmla="*/ 2147483647 w 216"/>
              <a:gd name="T97" fmla="*/ 2147483647 h 189"/>
              <a:gd name="T98" fmla="*/ 2147483647 w 216"/>
              <a:gd name="T99" fmla="*/ 2147483647 h 189"/>
              <a:gd name="T100" fmla="*/ 2147483647 w 216"/>
              <a:gd name="T101" fmla="*/ 2147483647 h 189"/>
              <a:gd name="T102" fmla="*/ 2147483647 w 216"/>
              <a:gd name="T103" fmla="*/ 2147483647 h 189"/>
              <a:gd name="T104" fmla="*/ 2147483647 w 216"/>
              <a:gd name="T105" fmla="*/ 2147483647 h 189"/>
              <a:gd name="T106" fmla="*/ 2147483647 w 216"/>
              <a:gd name="T107" fmla="*/ 2147483647 h 189"/>
              <a:gd name="T108" fmla="*/ 2147483647 w 216"/>
              <a:gd name="T109" fmla="*/ 2147483647 h 189"/>
              <a:gd name="T110" fmla="*/ 2147483647 w 216"/>
              <a:gd name="T111" fmla="*/ 2147483647 h 189"/>
              <a:gd name="T112" fmla="*/ 2147483647 w 216"/>
              <a:gd name="T113" fmla="*/ 2147483647 h 189"/>
              <a:gd name="T114" fmla="*/ 2147483647 w 216"/>
              <a:gd name="T115" fmla="*/ 2147483647 h 189"/>
              <a:gd name="T116" fmla="*/ 2147483647 w 216"/>
              <a:gd name="T117" fmla="*/ 2147483647 h 189"/>
              <a:gd name="T118" fmla="*/ 2147483647 w 216"/>
              <a:gd name="T119" fmla="*/ 2147483647 h 189"/>
              <a:gd name="T120" fmla="*/ 2147483647 w 216"/>
              <a:gd name="T121" fmla="*/ 2147483647 h 189"/>
              <a:gd name="T122" fmla="*/ 2147483647 w 216"/>
              <a:gd name="T123" fmla="*/ 2147483647 h 1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6" h="189">
                <a:moveTo>
                  <a:pt x="88" y="1"/>
                </a:moveTo>
                <a:cubicBezTo>
                  <a:pt x="88" y="1"/>
                  <a:pt x="55" y="5"/>
                  <a:pt x="33" y="30"/>
                </a:cubicBezTo>
                <a:cubicBezTo>
                  <a:pt x="33" y="30"/>
                  <a:pt x="50" y="13"/>
                  <a:pt x="60" y="13"/>
                </a:cubicBezTo>
                <a:cubicBezTo>
                  <a:pt x="63" y="14"/>
                  <a:pt x="63" y="14"/>
                  <a:pt x="63" y="14"/>
                </a:cubicBezTo>
                <a:cubicBezTo>
                  <a:pt x="62" y="15"/>
                  <a:pt x="62" y="15"/>
                  <a:pt x="62" y="15"/>
                </a:cubicBezTo>
                <a:cubicBezTo>
                  <a:pt x="62" y="15"/>
                  <a:pt x="60" y="17"/>
                  <a:pt x="60" y="17"/>
                </a:cubicBezTo>
                <a:cubicBezTo>
                  <a:pt x="60" y="18"/>
                  <a:pt x="61" y="19"/>
                  <a:pt x="61" y="19"/>
                </a:cubicBezTo>
                <a:cubicBezTo>
                  <a:pt x="60" y="20"/>
                  <a:pt x="60" y="20"/>
                  <a:pt x="60" y="20"/>
                </a:cubicBezTo>
                <a:cubicBezTo>
                  <a:pt x="59" y="21"/>
                  <a:pt x="59" y="21"/>
                  <a:pt x="59" y="21"/>
                </a:cubicBezTo>
                <a:cubicBezTo>
                  <a:pt x="59" y="21"/>
                  <a:pt x="58" y="21"/>
                  <a:pt x="58" y="22"/>
                </a:cubicBezTo>
                <a:cubicBezTo>
                  <a:pt x="58" y="23"/>
                  <a:pt x="58" y="24"/>
                  <a:pt x="58" y="24"/>
                </a:cubicBezTo>
                <a:cubicBezTo>
                  <a:pt x="58" y="26"/>
                  <a:pt x="58" y="26"/>
                  <a:pt x="58" y="26"/>
                </a:cubicBezTo>
                <a:cubicBezTo>
                  <a:pt x="58" y="27"/>
                  <a:pt x="58" y="27"/>
                  <a:pt x="58" y="27"/>
                </a:cubicBezTo>
                <a:cubicBezTo>
                  <a:pt x="56" y="28"/>
                  <a:pt x="56" y="28"/>
                  <a:pt x="56" y="28"/>
                </a:cubicBezTo>
                <a:cubicBezTo>
                  <a:pt x="56" y="28"/>
                  <a:pt x="55" y="28"/>
                  <a:pt x="54" y="28"/>
                </a:cubicBezTo>
                <a:cubicBezTo>
                  <a:pt x="53" y="27"/>
                  <a:pt x="53" y="26"/>
                  <a:pt x="53" y="26"/>
                </a:cubicBezTo>
                <a:cubicBezTo>
                  <a:pt x="55" y="25"/>
                  <a:pt x="55" y="25"/>
                  <a:pt x="55" y="25"/>
                </a:cubicBezTo>
                <a:cubicBezTo>
                  <a:pt x="55" y="25"/>
                  <a:pt x="55" y="25"/>
                  <a:pt x="55" y="24"/>
                </a:cubicBezTo>
                <a:cubicBezTo>
                  <a:pt x="54" y="24"/>
                  <a:pt x="54" y="23"/>
                  <a:pt x="53" y="23"/>
                </a:cubicBezTo>
                <a:cubicBezTo>
                  <a:pt x="52" y="23"/>
                  <a:pt x="51" y="25"/>
                  <a:pt x="51" y="25"/>
                </a:cubicBezTo>
                <a:cubicBezTo>
                  <a:pt x="49" y="26"/>
                  <a:pt x="49" y="26"/>
                  <a:pt x="49" y="26"/>
                </a:cubicBezTo>
                <a:cubicBezTo>
                  <a:pt x="49" y="28"/>
                  <a:pt x="49" y="28"/>
                  <a:pt x="49" y="28"/>
                </a:cubicBezTo>
                <a:cubicBezTo>
                  <a:pt x="50" y="28"/>
                  <a:pt x="50" y="28"/>
                  <a:pt x="50" y="28"/>
                </a:cubicBezTo>
                <a:cubicBezTo>
                  <a:pt x="50" y="28"/>
                  <a:pt x="50" y="29"/>
                  <a:pt x="50" y="29"/>
                </a:cubicBezTo>
                <a:cubicBezTo>
                  <a:pt x="50" y="30"/>
                  <a:pt x="50" y="31"/>
                  <a:pt x="50" y="31"/>
                </a:cubicBezTo>
                <a:cubicBezTo>
                  <a:pt x="50" y="31"/>
                  <a:pt x="49" y="32"/>
                  <a:pt x="48" y="31"/>
                </a:cubicBezTo>
                <a:cubicBezTo>
                  <a:pt x="47" y="31"/>
                  <a:pt x="46" y="31"/>
                  <a:pt x="45" y="31"/>
                </a:cubicBezTo>
                <a:cubicBezTo>
                  <a:pt x="45" y="30"/>
                  <a:pt x="44" y="30"/>
                  <a:pt x="43" y="30"/>
                </a:cubicBezTo>
                <a:cubicBezTo>
                  <a:pt x="43" y="31"/>
                  <a:pt x="43" y="31"/>
                  <a:pt x="42" y="31"/>
                </a:cubicBezTo>
                <a:cubicBezTo>
                  <a:pt x="40" y="33"/>
                  <a:pt x="40" y="33"/>
                  <a:pt x="40" y="33"/>
                </a:cubicBezTo>
                <a:cubicBezTo>
                  <a:pt x="40" y="33"/>
                  <a:pt x="39" y="33"/>
                  <a:pt x="39" y="34"/>
                </a:cubicBezTo>
                <a:cubicBezTo>
                  <a:pt x="39" y="34"/>
                  <a:pt x="39" y="36"/>
                  <a:pt x="39" y="36"/>
                </a:cubicBezTo>
                <a:cubicBezTo>
                  <a:pt x="39" y="36"/>
                  <a:pt x="38" y="36"/>
                  <a:pt x="36" y="37"/>
                </a:cubicBezTo>
                <a:cubicBezTo>
                  <a:pt x="35" y="37"/>
                  <a:pt x="35" y="38"/>
                  <a:pt x="35" y="38"/>
                </a:cubicBezTo>
                <a:cubicBezTo>
                  <a:pt x="34" y="39"/>
                  <a:pt x="34" y="39"/>
                  <a:pt x="34" y="39"/>
                </a:cubicBezTo>
                <a:cubicBezTo>
                  <a:pt x="34" y="39"/>
                  <a:pt x="33" y="40"/>
                  <a:pt x="32" y="41"/>
                </a:cubicBezTo>
                <a:cubicBezTo>
                  <a:pt x="31" y="42"/>
                  <a:pt x="29" y="44"/>
                  <a:pt x="29" y="44"/>
                </a:cubicBezTo>
                <a:cubicBezTo>
                  <a:pt x="28" y="44"/>
                  <a:pt x="27" y="45"/>
                  <a:pt x="27" y="46"/>
                </a:cubicBezTo>
                <a:cubicBezTo>
                  <a:pt x="27" y="47"/>
                  <a:pt x="27" y="48"/>
                  <a:pt x="26" y="48"/>
                </a:cubicBezTo>
                <a:cubicBezTo>
                  <a:pt x="26" y="49"/>
                  <a:pt x="26" y="50"/>
                  <a:pt x="26" y="51"/>
                </a:cubicBezTo>
                <a:cubicBezTo>
                  <a:pt x="25" y="52"/>
                  <a:pt x="25" y="53"/>
                  <a:pt x="24" y="53"/>
                </a:cubicBezTo>
                <a:cubicBezTo>
                  <a:pt x="24" y="54"/>
                  <a:pt x="23" y="54"/>
                  <a:pt x="23" y="54"/>
                </a:cubicBezTo>
                <a:cubicBezTo>
                  <a:pt x="23" y="54"/>
                  <a:pt x="21" y="55"/>
                  <a:pt x="20" y="55"/>
                </a:cubicBezTo>
                <a:cubicBezTo>
                  <a:pt x="19" y="56"/>
                  <a:pt x="19" y="57"/>
                  <a:pt x="19" y="57"/>
                </a:cubicBezTo>
                <a:cubicBezTo>
                  <a:pt x="20" y="58"/>
                  <a:pt x="20" y="58"/>
                  <a:pt x="20" y="58"/>
                </a:cubicBezTo>
                <a:cubicBezTo>
                  <a:pt x="22" y="59"/>
                  <a:pt x="22" y="59"/>
                  <a:pt x="22" y="59"/>
                </a:cubicBezTo>
                <a:cubicBezTo>
                  <a:pt x="22" y="61"/>
                  <a:pt x="22" y="61"/>
                  <a:pt x="22" y="61"/>
                </a:cubicBezTo>
                <a:cubicBezTo>
                  <a:pt x="22" y="61"/>
                  <a:pt x="21" y="63"/>
                  <a:pt x="22" y="63"/>
                </a:cubicBezTo>
                <a:cubicBezTo>
                  <a:pt x="22" y="63"/>
                  <a:pt x="23" y="63"/>
                  <a:pt x="23" y="63"/>
                </a:cubicBezTo>
                <a:cubicBezTo>
                  <a:pt x="25" y="64"/>
                  <a:pt x="25" y="64"/>
                  <a:pt x="25" y="64"/>
                </a:cubicBezTo>
                <a:cubicBezTo>
                  <a:pt x="27" y="65"/>
                  <a:pt x="27" y="65"/>
                  <a:pt x="27" y="65"/>
                </a:cubicBezTo>
                <a:cubicBezTo>
                  <a:pt x="28" y="65"/>
                  <a:pt x="28" y="65"/>
                  <a:pt x="28" y="65"/>
                </a:cubicBezTo>
                <a:cubicBezTo>
                  <a:pt x="27" y="67"/>
                  <a:pt x="27" y="67"/>
                  <a:pt x="27" y="67"/>
                </a:cubicBezTo>
                <a:cubicBezTo>
                  <a:pt x="26" y="68"/>
                  <a:pt x="26" y="68"/>
                  <a:pt x="26" y="68"/>
                </a:cubicBezTo>
                <a:cubicBezTo>
                  <a:pt x="26" y="67"/>
                  <a:pt x="26" y="67"/>
                  <a:pt x="26" y="67"/>
                </a:cubicBezTo>
                <a:cubicBezTo>
                  <a:pt x="25" y="66"/>
                  <a:pt x="25" y="66"/>
                  <a:pt x="25" y="65"/>
                </a:cubicBezTo>
                <a:cubicBezTo>
                  <a:pt x="24" y="65"/>
                  <a:pt x="23" y="66"/>
                  <a:pt x="23" y="66"/>
                </a:cubicBezTo>
                <a:cubicBezTo>
                  <a:pt x="22" y="65"/>
                  <a:pt x="22" y="65"/>
                  <a:pt x="21" y="65"/>
                </a:cubicBezTo>
                <a:cubicBezTo>
                  <a:pt x="21" y="64"/>
                  <a:pt x="21" y="65"/>
                  <a:pt x="21" y="64"/>
                </a:cubicBezTo>
                <a:cubicBezTo>
                  <a:pt x="21" y="63"/>
                  <a:pt x="21" y="63"/>
                  <a:pt x="21" y="62"/>
                </a:cubicBezTo>
                <a:cubicBezTo>
                  <a:pt x="21" y="62"/>
                  <a:pt x="20" y="61"/>
                  <a:pt x="20" y="61"/>
                </a:cubicBezTo>
                <a:cubicBezTo>
                  <a:pt x="19" y="61"/>
                  <a:pt x="20" y="62"/>
                  <a:pt x="19" y="61"/>
                </a:cubicBezTo>
                <a:cubicBezTo>
                  <a:pt x="19" y="60"/>
                  <a:pt x="18" y="60"/>
                  <a:pt x="18" y="60"/>
                </a:cubicBezTo>
                <a:cubicBezTo>
                  <a:pt x="18" y="60"/>
                  <a:pt x="17" y="60"/>
                  <a:pt x="17" y="60"/>
                </a:cubicBezTo>
                <a:cubicBezTo>
                  <a:pt x="17" y="59"/>
                  <a:pt x="17" y="58"/>
                  <a:pt x="17" y="57"/>
                </a:cubicBezTo>
                <a:cubicBezTo>
                  <a:pt x="17" y="57"/>
                  <a:pt x="18" y="56"/>
                  <a:pt x="18" y="55"/>
                </a:cubicBezTo>
                <a:cubicBezTo>
                  <a:pt x="18" y="55"/>
                  <a:pt x="18" y="52"/>
                  <a:pt x="18" y="52"/>
                </a:cubicBezTo>
                <a:cubicBezTo>
                  <a:pt x="18" y="52"/>
                  <a:pt x="15" y="58"/>
                  <a:pt x="14" y="63"/>
                </a:cubicBezTo>
                <a:cubicBezTo>
                  <a:pt x="14" y="63"/>
                  <a:pt x="15" y="62"/>
                  <a:pt x="15" y="63"/>
                </a:cubicBezTo>
                <a:cubicBezTo>
                  <a:pt x="15" y="64"/>
                  <a:pt x="16" y="65"/>
                  <a:pt x="16" y="65"/>
                </a:cubicBezTo>
                <a:cubicBezTo>
                  <a:pt x="15" y="66"/>
                  <a:pt x="15" y="66"/>
                  <a:pt x="15" y="68"/>
                </a:cubicBezTo>
                <a:cubicBezTo>
                  <a:pt x="15" y="71"/>
                  <a:pt x="16" y="71"/>
                  <a:pt x="16" y="72"/>
                </a:cubicBezTo>
                <a:cubicBezTo>
                  <a:pt x="15" y="73"/>
                  <a:pt x="15" y="74"/>
                  <a:pt x="15" y="75"/>
                </a:cubicBezTo>
                <a:cubicBezTo>
                  <a:pt x="15" y="76"/>
                  <a:pt x="15" y="78"/>
                  <a:pt x="16" y="78"/>
                </a:cubicBezTo>
                <a:cubicBezTo>
                  <a:pt x="16" y="79"/>
                  <a:pt x="16" y="79"/>
                  <a:pt x="16" y="79"/>
                </a:cubicBezTo>
                <a:cubicBezTo>
                  <a:pt x="17" y="80"/>
                  <a:pt x="16" y="81"/>
                  <a:pt x="17" y="80"/>
                </a:cubicBezTo>
                <a:cubicBezTo>
                  <a:pt x="18" y="78"/>
                  <a:pt x="19" y="77"/>
                  <a:pt x="19" y="77"/>
                </a:cubicBezTo>
                <a:cubicBezTo>
                  <a:pt x="19" y="76"/>
                  <a:pt x="19" y="76"/>
                  <a:pt x="19" y="76"/>
                </a:cubicBezTo>
                <a:cubicBezTo>
                  <a:pt x="19" y="76"/>
                  <a:pt x="19" y="75"/>
                  <a:pt x="21" y="75"/>
                </a:cubicBezTo>
                <a:cubicBezTo>
                  <a:pt x="22" y="76"/>
                  <a:pt x="22" y="75"/>
                  <a:pt x="23" y="76"/>
                </a:cubicBezTo>
                <a:cubicBezTo>
                  <a:pt x="23" y="77"/>
                  <a:pt x="22" y="78"/>
                  <a:pt x="23" y="78"/>
                </a:cubicBezTo>
                <a:cubicBezTo>
                  <a:pt x="24" y="78"/>
                  <a:pt x="26" y="77"/>
                  <a:pt x="26" y="77"/>
                </a:cubicBezTo>
                <a:cubicBezTo>
                  <a:pt x="27" y="78"/>
                  <a:pt x="28" y="78"/>
                  <a:pt x="28" y="79"/>
                </a:cubicBezTo>
                <a:cubicBezTo>
                  <a:pt x="28" y="80"/>
                  <a:pt x="29" y="81"/>
                  <a:pt x="29" y="82"/>
                </a:cubicBezTo>
                <a:cubicBezTo>
                  <a:pt x="30" y="82"/>
                  <a:pt x="30" y="83"/>
                  <a:pt x="30" y="84"/>
                </a:cubicBezTo>
                <a:cubicBezTo>
                  <a:pt x="30" y="85"/>
                  <a:pt x="33" y="86"/>
                  <a:pt x="33" y="86"/>
                </a:cubicBezTo>
                <a:cubicBezTo>
                  <a:pt x="33" y="86"/>
                  <a:pt x="35" y="86"/>
                  <a:pt x="36" y="86"/>
                </a:cubicBezTo>
                <a:cubicBezTo>
                  <a:pt x="37" y="86"/>
                  <a:pt x="36" y="87"/>
                  <a:pt x="37" y="88"/>
                </a:cubicBezTo>
                <a:cubicBezTo>
                  <a:pt x="38" y="88"/>
                  <a:pt x="39" y="90"/>
                  <a:pt x="39" y="90"/>
                </a:cubicBezTo>
                <a:cubicBezTo>
                  <a:pt x="39" y="90"/>
                  <a:pt x="39" y="92"/>
                  <a:pt x="39" y="93"/>
                </a:cubicBezTo>
                <a:cubicBezTo>
                  <a:pt x="39" y="94"/>
                  <a:pt x="39" y="95"/>
                  <a:pt x="39" y="95"/>
                </a:cubicBezTo>
                <a:cubicBezTo>
                  <a:pt x="40" y="95"/>
                  <a:pt x="42" y="95"/>
                  <a:pt x="42" y="95"/>
                </a:cubicBezTo>
                <a:cubicBezTo>
                  <a:pt x="42" y="95"/>
                  <a:pt x="41" y="97"/>
                  <a:pt x="43" y="97"/>
                </a:cubicBezTo>
                <a:cubicBezTo>
                  <a:pt x="44" y="98"/>
                  <a:pt x="46" y="98"/>
                  <a:pt x="46" y="99"/>
                </a:cubicBezTo>
                <a:cubicBezTo>
                  <a:pt x="47" y="99"/>
                  <a:pt x="45" y="100"/>
                  <a:pt x="47" y="100"/>
                </a:cubicBezTo>
                <a:cubicBezTo>
                  <a:pt x="49" y="100"/>
                  <a:pt x="51" y="100"/>
                  <a:pt x="52" y="101"/>
                </a:cubicBezTo>
                <a:cubicBezTo>
                  <a:pt x="53" y="101"/>
                  <a:pt x="52" y="102"/>
                  <a:pt x="54" y="104"/>
                </a:cubicBezTo>
                <a:cubicBezTo>
                  <a:pt x="57" y="105"/>
                  <a:pt x="57" y="105"/>
                  <a:pt x="58" y="106"/>
                </a:cubicBezTo>
                <a:cubicBezTo>
                  <a:pt x="59" y="106"/>
                  <a:pt x="60" y="106"/>
                  <a:pt x="59" y="108"/>
                </a:cubicBezTo>
                <a:cubicBezTo>
                  <a:pt x="59" y="109"/>
                  <a:pt x="59" y="111"/>
                  <a:pt x="58" y="111"/>
                </a:cubicBezTo>
                <a:cubicBezTo>
                  <a:pt x="57" y="112"/>
                  <a:pt x="56" y="114"/>
                  <a:pt x="55" y="115"/>
                </a:cubicBezTo>
                <a:cubicBezTo>
                  <a:pt x="55" y="116"/>
                  <a:pt x="54" y="117"/>
                  <a:pt x="55" y="118"/>
                </a:cubicBezTo>
                <a:cubicBezTo>
                  <a:pt x="55" y="120"/>
                  <a:pt x="56" y="121"/>
                  <a:pt x="56" y="122"/>
                </a:cubicBezTo>
                <a:cubicBezTo>
                  <a:pt x="56" y="122"/>
                  <a:pt x="56" y="125"/>
                  <a:pt x="56" y="125"/>
                </a:cubicBezTo>
                <a:cubicBezTo>
                  <a:pt x="55" y="126"/>
                  <a:pt x="55" y="128"/>
                  <a:pt x="55" y="128"/>
                </a:cubicBezTo>
                <a:cubicBezTo>
                  <a:pt x="55" y="128"/>
                  <a:pt x="56" y="129"/>
                  <a:pt x="55" y="130"/>
                </a:cubicBezTo>
                <a:cubicBezTo>
                  <a:pt x="54" y="132"/>
                  <a:pt x="52" y="133"/>
                  <a:pt x="51" y="133"/>
                </a:cubicBezTo>
                <a:cubicBezTo>
                  <a:pt x="50" y="134"/>
                  <a:pt x="49" y="135"/>
                  <a:pt x="49" y="135"/>
                </a:cubicBezTo>
                <a:cubicBezTo>
                  <a:pt x="49" y="135"/>
                  <a:pt x="49" y="139"/>
                  <a:pt x="49" y="140"/>
                </a:cubicBezTo>
                <a:cubicBezTo>
                  <a:pt x="48" y="140"/>
                  <a:pt x="45" y="146"/>
                  <a:pt x="46" y="147"/>
                </a:cubicBezTo>
                <a:cubicBezTo>
                  <a:pt x="47" y="149"/>
                  <a:pt x="48" y="150"/>
                  <a:pt x="47" y="151"/>
                </a:cubicBezTo>
                <a:cubicBezTo>
                  <a:pt x="47" y="152"/>
                  <a:pt x="47" y="152"/>
                  <a:pt x="46" y="153"/>
                </a:cubicBezTo>
                <a:cubicBezTo>
                  <a:pt x="46" y="153"/>
                  <a:pt x="44" y="153"/>
                  <a:pt x="45" y="155"/>
                </a:cubicBezTo>
                <a:cubicBezTo>
                  <a:pt x="46" y="157"/>
                  <a:pt x="47" y="157"/>
                  <a:pt x="48" y="159"/>
                </a:cubicBezTo>
                <a:cubicBezTo>
                  <a:pt x="48" y="160"/>
                  <a:pt x="48" y="160"/>
                  <a:pt x="49" y="161"/>
                </a:cubicBezTo>
                <a:cubicBezTo>
                  <a:pt x="50" y="162"/>
                  <a:pt x="50" y="164"/>
                  <a:pt x="51" y="165"/>
                </a:cubicBezTo>
                <a:cubicBezTo>
                  <a:pt x="52" y="165"/>
                  <a:pt x="54" y="166"/>
                  <a:pt x="54" y="167"/>
                </a:cubicBezTo>
                <a:cubicBezTo>
                  <a:pt x="54" y="168"/>
                  <a:pt x="56" y="170"/>
                  <a:pt x="53" y="169"/>
                </a:cubicBezTo>
                <a:cubicBezTo>
                  <a:pt x="50" y="167"/>
                  <a:pt x="53" y="169"/>
                  <a:pt x="49" y="166"/>
                </a:cubicBezTo>
                <a:cubicBezTo>
                  <a:pt x="46" y="163"/>
                  <a:pt x="45" y="164"/>
                  <a:pt x="44" y="162"/>
                </a:cubicBezTo>
                <a:cubicBezTo>
                  <a:pt x="42" y="161"/>
                  <a:pt x="44" y="167"/>
                  <a:pt x="42" y="159"/>
                </a:cubicBezTo>
                <a:cubicBezTo>
                  <a:pt x="39" y="152"/>
                  <a:pt x="38" y="153"/>
                  <a:pt x="37" y="151"/>
                </a:cubicBezTo>
                <a:cubicBezTo>
                  <a:pt x="37" y="150"/>
                  <a:pt x="37" y="151"/>
                  <a:pt x="35" y="148"/>
                </a:cubicBezTo>
                <a:cubicBezTo>
                  <a:pt x="33" y="144"/>
                  <a:pt x="35" y="146"/>
                  <a:pt x="33" y="144"/>
                </a:cubicBezTo>
                <a:cubicBezTo>
                  <a:pt x="31" y="142"/>
                  <a:pt x="31" y="145"/>
                  <a:pt x="30" y="141"/>
                </a:cubicBezTo>
                <a:cubicBezTo>
                  <a:pt x="29" y="136"/>
                  <a:pt x="29" y="139"/>
                  <a:pt x="28" y="134"/>
                </a:cubicBezTo>
                <a:cubicBezTo>
                  <a:pt x="27" y="130"/>
                  <a:pt x="29" y="129"/>
                  <a:pt x="26" y="127"/>
                </a:cubicBezTo>
                <a:cubicBezTo>
                  <a:pt x="24" y="125"/>
                  <a:pt x="24" y="126"/>
                  <a:pt x="23" y="124"/>
                </a:cubicBezTo>
                <a:cubicBezTo>
                  <a:pt x="22" y="123"/>
                  <a:pt x="23" y="124"/>
                  <a:pt x="21" y="120"/>
                </a:cubicBezTo>
                <a:cubicBezTo>
                  <a:pt x="19" y="116"/>
                  <a:pt x="15" y="114"/>
                  <a:pt x="15" y="107"/>
                </a:cubicBezTo>
                <a:cubicBezTo>
                  <a:pt x="16" y="100"/>
                  <a:pt x="16" y="99"/>
                  <a:pt x="16" y="99"/>
                </a:cubicBezTo>
                <a:cubicBezTo>
                  <a:pt x="16" y="99"/>
                  <a:pt x="12" y="96"/>
                  <a:pt x="13" y="92"/>
                </a:cubicBezTo>
                <a:cubicBezTo>
                  <a:pt x="14" y="88"/>
                  <a:pt x="15" y="89"/>
                  <a:pt x="14" y="88"/>
                </a:cubicBezTo>
                <a:cubicBezTo>
                  <a:pt x="14" y="87"/>
                  <a:pt x="14" y="87"/>
                  <a:pt x="12" y="85"/>
                </a:cubicBezTo>
                <a:cubicBezTo>
                  <a:pt x="11" y="84"/>
                  <a:pt x="11" y="84"/>
                  <a:pt x="11" y="83"/>
                </a:cubicBezTo>
                <a:cubicBezTo>
                  <a:pt x="10" y="82"/>
                  <a:pt x="10" y="80"/>
                  <a:pt x="10" y="80"/>
                </a:cubicBezTo>
                <a:cubicBezTo>
                  <a:pt x="9" y="80"/>
                  <a:pt x="9" y="80"/>
                  <a:pt x="9" y="80"/>
                </a:cubicBezTo>
                <a:cubicBezTo>
                  <a:pt x="9" y="80"/>
                  <a:pt x="0" y="173"/>
                  <a:pt x="92" y="187"/>
                </a:cubicBezTo>
                <a:cubicBezTo>
                  <a:pt x="92" y="187"/>
                  <a:pt x="71" y="182"/>
                  <a:pt x="69" y="178"/>
                </a:cubicBezTo>
                <a:cubicBezTo>
                  <a:pt x="69" y="178"/>
                  <a:pt x="69" y="174"/>
                  <a:pt x="70" y="174"/>
                </a:cubicBezTo>
                <a:cubicBezTo>
                  <a:pt x="71" y="174"/>
                  <a:pt x="72" y="175"/>
                  <a:pt x="73" y="174"/>
                </a:cubicBezTo>
                <a:cubicBezTo>
                  <a:pt x="75" y="173"/>
                  <a:pt x="76" y="171"/>
                  <a:pt x="76" y="171"/>
                </a:cubicBezTo>
                <a:cubicBezTo>
                  <a:pt x="76" y="173"/>
                  <a:pt x="76" y="173"/>
                  <a:pt x="76" y="173"/>
                </a:cubicBezTo>
                <a:cubicBezTo>
                  <a:pt x="76" y="173"/>
                  <a:pt x="75" y="173"/>
                  <a:pt x="79" y="173"/>
                </a:cubicBezTo>
                <a:cubicBezTo>
                  <a:pt x="83" y="172"/>
                  <a:pt x="83" y="172"/>
                  <a:pt x="85" y="172"/>
                </a:cubicBezTo>
                <a:cubicBezTo>
                  <a:pt x="86" y="171"/>
                  <a:pt x="88" y="168"/>
                  <a:pt x="89" y="170"/>
                </a:cubicBezTo>
                <a:cubicBezTo>
                  <a:pt x="90" y="172"/>
                  <a:pt x="88" y="171"/>
                  <a:pt x="90" y="172"/>
                </a:cubicBezTo>
                <a:cubicBezTo>
                  <a:pt x="92" y="173"/>
                  <a:pt x="96" y="171"/>
                  <a:pt x="96" y="171"/>
                </a:cubicBezTo>
                <a:cubicBezTo>
                  <a:pt x="96" y="171"/>
                  <a:pt x="102" y="172"/>
                  <a:pt x="103" y="171"/>
                </a:cubicBezTo>
                <a:cubicBezTo>
                  <a:pt x="103" y="170"/>
                  <a:pt x="103" y="169"/>
                  <a:pt x="105" y="169"/>
                </a:cubicBezTo>
                <a:cubicBezTo>
                  <a:pt x="106" y="170"/>
                  <a:pt x="106" y="171"/>
                  <a:pt x="106" y="171"/>
                </a:cubicBezTo>
                <a:cubicBezTo>
                  <a:pt x="103" y="173"/>
                  <a:pt x="103" y="173"/>
                  <a:pt x="103" y="173"/>
                </a:cubicBezTo>
                <a:cubicBezTo>
                  <a:pt x="99" y="176"/>
                  <a:pt x="99" y="176"/>
                  <a:pt x="99" y="176"/>
                </a:cubicBezTo>
                <a:cubicBezTo>
                  <a:pt x="99" y="176"/>
                  <a:pt x="98" y="176"/>
                  <a:pt x="99" y="177"/>
                </a:cubicBezTo>
                <a:cubicBezTo>
                  <a:pt x="101" y="178"/>
                  <a:pt x="101" y="177"/>
                  <a:pt x="103" y="178"/>
                </a:cubicBezTo>
                <a:cubicBezTo>
                  <a:pt x="104" y="178"/>
                  <a:pt x="108" y="181"/>
                  <a:pt x="109" y="179"/>
                </a:cubicBezTo>
                <a:cubicBezTo>
                  <a:pt x="110" y="177"/>
                  <a:pt x="110" y="177"/>
                  <a:pt x="111" y="176"/>
                </a:cubicBezTo>
                <a:cubicBezTo>
                  <a:pt x="111" y="175"/>
                  <a:pt x="111" y="173"/>
                  <a:pt x="113" y="173"/>
                </a:cubicBezTo>
                <a:cubicBezTo>
                  <a:pt x="114" y="173"/>
                  <a:pt x="116" y="174"/>
                  <a:pt x="116" y="174"/>
                </a:cubicBezTo>
                <a:cubicBezTo>
                  <a:pt x="114" y="177"/>
                  <a:pt x="114" y="177"/>
                  <a:pt x="114" y="177"/>
                </a:cubicBezTo>
                <a:cubicBezTo>
                  <a:pt x="114" y="177"/>
                  <a:pt x="117" y="177"/>
                  <a:pt x="118" y="177"/>
                </a:cubicBezTo>
                <a:cubicBezTo>
                  <a:pt x="119" y="177"/>
                  <a:pt x="120" y="178"/>
                  <a:pt x="121" y="177"/>
                </a:cubicBezTo>
                <a:cubicBezTo>
                  <a:pt x="123" y="175"/>
                  <a:pt x="123" y="175"/>
                  <a:pt x="124" y="175"/>
                </a:cubicBezTo>
                <a:cubicBezTo>
                  <a:pt x="126" y="175"/>
                  <a:pt x="128" y="174"/>
                  <a:pt x="129" y="174"/>
                </a:cubicBezTo>
                <a:cubicBezTo>
                  <a:pt x="129" y="175"/>
                  <a:pt x="131" y="175"/>
                  <a:pt x="131" y="175"/>
                </a:cubicBezTo>
                <a:cubicBezTo>
                  <a:pt x="132" y="175"/>
                  <a:pt x="135" y="177"/>
                  <a:pt x="136" y="177"/>
                </a:cubicBezTo>
                <a:cubicBezTo>
                  <a:pt x="137" y="176"/>
                  <a:pt x="141" y="177"/>
                  <a:pt x="141" y="177"/>
                </a:cubicBezTo>
                <a:cubicBezTo>
                  <a:pt x="141" y="177"/>
                  <a:pt x="130" y="186"/>
                  <a:pt x="107" y="187"/>
                </a:cubicBezTo>
                <a:cubicBezTo>
                  <a:pt x="107" y="187"/>
                  <a:pt x="158" y="189"/>
                  <a:pt x="187" y="139"/>
                </a:cubicBezTo>
                <a:cubicBezTo>
                  <a:pt x="216" y="89"/>
                  <a:pt x="196" y="25"/>
                  <a:pt x="130" y="3"/>
                </a:cubicBezTo>
                <a:cubicBezTo>
                  <a:pt x="130" y="3"/>
                  <a:pt x="179" y="21"/>
                  <a:pt x="192" y="68"/>
                </a:cubicBezTo>
                <a:cubicBezTo>
                  <a:pt x="192" y="69"/>
                  <a:pt x="192" y="69"/>
                  <a:pt x="192" y="69"/>
                </a:cubicBezTo>
                <a:cubicBezTo>
                  <a:pt x="191" y="68"/>
                  <a:pt x="191" y="68"/>
                  <a:pt x="190" y="66"/>
                </a:cubicBezTo>
                <a:cubicBezTo>
                  <a:pt x="188" y="64"/>
                  <a:pt x="189" y="64"/>
                  <a:pt x="188" y="63"/>
                </a:cubicBezTo>
                <a:cubicBezTo>
                  <a:pt x="188" y="61"/>
                  <a:pt x="188" y="62"/>
                  <a:pt x="187" y="61"/>
                </a:cubicBezTo>
                <a:cubicBezTo>
                  <a:pt x="186" y="59"/>
                  <a:pt x="185" y="60"/>
                  <a:pt x="184" y="59"/>
                </a:cubicBezTo>
                <a:cubicBezTo>
                  <a:pt x="184" y="58"/>
                  <a:pt x="183" y="55"/>
                  <a:pt x="182" y="54"/>
                </a:cubicBezTo>
                <a:cubicBezTo>
                  <a:pt x="181" y="53"/>
                  <a:pt x="179" y="53"/>
                  <a:pt x="178" y="53"/>
                </a:cubicBezTo>
                <a:cubicBezTo>
                  <a:pt x="178" y="53"/>
                  <a:pt x="178" y="51"/>
                  <a:pt x="178" y="53"/>
                </a:cubicBezTo>
                <a:cubicBezTo>
                  <a:pt x="177" y="54"/>
                  <a:pt x="179" y="55"/>
                  <a:pt x="179" y="55"/>
                </a:cubicBezTo>
                <a:cubicBezTo>
                  <a:pt x="179" y="59"/>
                  <a:pt x="179" y="59"/>
                  <a:pt x="179" y="59"/>
                </a:cubicBezTo>
                <a:cubicBezTo>
                  <a:pt x="179" y="59"/>
                  <a:pt x="180" y="62"/>
                  <a:pt x="180" y="63"/>
                </a:cubicBezTo>
                <a:cubicBezTo>
                  <a:pt x="180" y="64"/>
                  <a:pt x="179" y="66"/>
                  <a:pt x="179" y="66"/>
                </a:cubicBezTo>
                <a:cubicBezTo>
                  <a:pt x="179" y="66"/>
                  <a:pt x="179" y="69"/>
                  <a:pt x="178" y="70"/>
                </a:cubicBezTo>
                <a:cubicBezTo>
                  <a:pt x="177" y="70"/>
                  <a:pt x="172" y="71"/>
                  <a:pt x="172" y="71"/>
                </a:cubicBezTo>
                <a:cubicBezTo>
                  <a:pt x="172" y="71"/>
                  <a:pt x="170" y="69"/>
                  <a:pt x="169" y="68"/>
                </a:cubicBezTo>
                <a:cubicBezTo>
                  <a:pt x="169" y="66"/>
                  <a:pt x="166" y="66"/>
                  <a:pt x="165" y="65"/>
                </a:cubicBezTo>
                <a:cubicBezTo>
                  <a:pt x="165" y="64"/>
                  <a:pt x="166" y="63"/>
                  <a:pt x="165" y="61"/>
                </a:cubicBezTo>
                <a:cubicBezTo>
                  <a:pt x="163" y="59"/>
                  <a:pt x="165" y="60"/>
                  <a:pt x="163" y="58"/>
                </a:cubicBezTo>
                <a:cubicBezTo>
                  <a:pt x="161" y="57"/>
                  <a:pt x="161" y="57"/>
                  <a:pt x="161" y="57"/>
                </a:cubicBezTo>
                <a:cubicBezTo>
                  <a:pt x="161" y="57"/>
                  <a:pt x="157" y="55"/>
                  <a:pt x="158" y="58"/>
                </a:cubicBezTo>
                <a:cubicBezTo>
                  <a:pt x="160" y="60"/>
                  <a:pt x="158" y="62"/>
                  <a:pt x="159" y="62"/>
                </a:cubicBezTo>
                <a:cubicBezTo>
                  <a:pt x="160" y="63"/>
                  <a:pt x="161" y="62"/>
                  <a:pt x="162" y="64"/>
                </a:cubicBezTo>
                <a:cubicBezTo>
                  <a:pt x="163" y="66"/>
                  <a:pt x="163" y="67"/>
                  <a:pt x="164" y="67"/>
                </a:cubicBezTo>
                <a:cubicBezTo>
                  <a:pt x="164" y="68"/>
                  <a:pt x="165" y="71"/>
                  <a:pt x="165" y="71"/>
                </a:cubicBezTo>
                <a:cubicBezTo>
                  <a:pt x="166" y="71"/>
                  <a:pt x="169" y="71"/>
                  <a:pt x="169" y="72"/>
                </a:cubicBezTo>
                <a:cubicBezTo>
                  <a:pt x="168" y="73"/>
                  <a:pt x="167" y="75"/>
                  <a:pt x="169" y="75"/>
                </a:cubicBezTo>
                <a:cubicBezTo>
                  <a:pt x="170" y="76"/>
                  <a:pt x="170" y="76"/>
                  <a:pt x="171" y="76"/>
                </a:cubicBezTo>
                <a:cubicBezTo>
                  <a:pt x="172" y="76"/>
                  <a:pt x="172" y="76"/>
                  <a:pt x="173" y="76"/>
                </a:cubicBezTo>
                <a:cubicBezTo>
                  <a:pt x="175" y="75"/>
                  <a:pt x="176" y="75"/>
                  <a:pt x="176" y="75"/>
                </a:cubicBezTo>
                <a:cubicBezTo>
                  <a:pt x="176" y="75"/>
                  <a:pt x="178" y="77"/>
                  <a:pt x="178" y="77"/>
                </a:cubicBezTo>
                <a:cubicBezTo>
                  <a:pt x="178" y="78"/>
                  <a:pt x="178" y="82"/>
                  <a:pt x="178" y="82"/>
                </a:cubicBezTo>
                <a:cubicBezTo>
                  <a:pt x="176" y="85"/>
                  <a:pt x="176" y="85"/>
                  <a:pt x="176" y="85"/>
                </a:cubicBezTo>
                <a:cubicBezTo>
                  <a:pt x="176" y="85"/>
                  <a:pt x="176" y="92"/>
                  <a:pt x="175" y="92"/>
                </a:cubicBezTo>
                <a:cubicBezTo>
                  <a:pt x="174" y="92"/>
                  <a:pt x="173" y="95"/>
                  <a:pt x="172" y="95"/>
                </a:cubicBezTo>
                <a:cubicBezTo>
                  <a:pt x="171" y="96"/>
                  <a:pt x="171" y="100"/>
                  <a:pt x="171" y="100"/>
                </a:cubicBezTo>
                <a:cubicBezTo>
                  <a:pt x="169" y="103"/>
                  <a:pt x="169" y="103"/>
                  <a:pt x="169" y="103"/>
                </a:cubicBezTo>
                <a:cubicBezTo>
                  <a:pt x="169" y="103"/>
                  <a:pt x="169" y="106"/>
                  <a:pt x="169" y="107"/>
                </a:cubicBezTo>
                <a:cubicBezTo>
                  <a:pt x="169" y="108"/>
                  <a:pt x="170" y="111"/>
                  <a:pt x="169" y="113"/>
                </a:cubicBezTo>
                <a:cubicBezTo>
                  <a:pt x="169" y="115"/>
                  <a:pt x="166" y="117"/>
                  <a:pt x="166" y="117"/>
                </a:cubicBezTo>
                <a:cubicBezTo>
                  <a:pt x="166" y="117"/>
                  <a:pt x="170" y="120"/>
                  <a:pt x="168" y="120"/>
                </a:cubicBezTo>
                <a:cubicBezTo>
                  <a:pt x="166" y="120"/>
                  <a:pt x="164" y="123"/>
                  <a:pt x="164" y="124"/>
                </a:cubicBezTo>
                <a:cubicBezTo>
                  <a:pt x="163" y="124"/>
                  <a:pt x="164" y="126"/>
                  <a:pt x="163" y="126"/>
                </a:cubicBezTo>
                <a:cubicBezTo>
                  <a:pt x="161" y="126"/>
                  <a:pt x="159" y="126"/>
                  <a:pt x="159" y="127"/>
                </a:cubicBezTo>
                <a:cubicBezTo>
                  <a:pt x="159" y="128"/>
                  <a:pt x="159" y="130"/>
                  <a:pt x="159" y="130"/>
                </a:cubicBezTo>
                <a:cubicBezTo>
                  <a:pt x="156" y="135"/>
                  <a:pt x="156" y="135"/>
                  <a:pt x="156" y="135"/>
                </a:cubicBezTo>
                <a:cubicBezTo>
                  <a:pt x="152" y="139"/>
                  <a:pt x="152" y="139"/>
                  <a:pt x="152" y="139"/>
                </a:cubicBezTo>
                <a:cubicBezTo>
                  <a:pt x="152" y="139"/>
                  <a:pt x="152" y="141"/>
                  <a:pt x="151" y="142"/>
                </a:cubicBezTo>
                <a:cubicBezTo>
                  <a:pt x="150" y="142"/>
                  <a:pt x="145" y="144"/>
                  <a:pt x="144" y="144"/>
                </a:cubicBezTo>
                <a:cubicBezTo>
                  <a:pt x="144" y="145"/>
                  <a:pt x="141" y="147"/>
                  <a:pt x="139" y="147"/>
                </a:cubicBezTo>
                <a:cubicBezTo>
                  <a:pt x="138" y="147"/>
                  <a:pt x="140" y="150"/>
                  <a:pt x="138" y="147"/>
                </a:cubicBezTo>
                <a:cubicBezTo>
                  <a:pt x="137" y="143"/>
                  <a:pt x="138" y="145"/>
                  <a:pt x="136" y="142"/>
                </a:cubicBezTo>
                <a:cubicBezTo>
                  <a:pt x="135" y="138"/>
                  <a:pt x="135" y="141"/>
                  <a:pt x="135" y="138"/>
                </a:cubicBezTo>
                <a:cubicBezTo>
                  <a:pt x="135" y="136"/>
                  <a:pt x="135" y="138"/>
                  <a:pt x="135" y="136"/>
                </a:cubicBezTo>
                <a:cubicBezTo>
                  <a:pt x="135" y="133"/>
                  <a:pt x="135" y="135"/>
                  <a:pt x="134" y="132"/>
                </a:cubicBezTo>
                <a:cubicBezTo>
                  <a:pt x="133" y="129"/>
                  <a:pt x="133" y="130"/>
                  <a:pt x="131" y="128"/>
                </a:cubicBezTo>
                <a:cubicBezTo>
                  <a:pt x="129" y="127"/>
                  <a:pt x="128" y="128"/>
                  <a:pt x="129" y="126"/>
                </a:cubicBezTo>
                <a:cubicBezTo>
                  <a:pt x="130" y="123"/>
                  <a:pt x="130" y="126"/>
                  <a:pt x="130" y="123"/>
                </a:cubicBezTo>
                <a:cubicBezTo>
                  <a:pt x="131" y="120"/>
                  <a:pt x="130" y="119"/>
                  <a:pt x="132" y="118"/>
                </a:cubicBezTo>
                <a:cubicBezTo>
                  <a:pt x="134" y="117"/>
                  <a:pt x="135" y="117"/>
                  <a:pt x="135" y="115"/>
                </a:cubicBezTo>
                <a:cubicBezTo>
                  <a:pt x="135" y="113"/>
                  <a:pt x="135" y="112"/>
                  <a:pt x="134" y="111"/>
                </a:cubicBezTo>
                <a:cubicBezTo>
                  <a:pt x="134" y="110"/>
                  <a:pt x="132" y="108"/>
                  <a:pt x="132" y="108"/>
                </a:cubicBezTo>
                <a:cubicBezTo>
                  <a:pt x="132" y="107"/>
                  <a:pt x="132" y="107"/>
                  <a:pt x="130" y="105"/>
                </a:cubicBezTo>
                <a:cubicBezTo>
                  <a:pt x="129" y="103"/>
                  <a:pt x="128" y="102"/>
                  <a:pt x="128" y="102"/>
                </a:cubicBezTo>
                <a:cubicBezTo>
                  <a:pt x="128" y="102"/>
                  <a:pt x="128" y="98"/>
                  <a:pt x="128" y="96"/>
                </a:cubicBezTo>
                <a:cubicBezTo>
                  <a:pt x="128" y="94"/>
                  <a:pt x="127" y="97"/>
                  <a:pt x="128" y="94"/>
                </a:cubicBezTo>
                <a:cubicBezTo>
                  <a:pt x="128" y="91"/>
                  <a:pt x="129" y="90"/>
                  <a:pt x="129" y="90"/>
                </a:cubicBezTo>
                <a:cubicBezTo>
                  <a:pt x="129" y="90"/>
                  <a:pt x="125" y="87"/>
                  <a:pt x="124" y="88"/>
                </a:cubicBezTo>
                <a:cubicBezTo>
                  <a:pt x="123" y="88"/>
                  <a:pt x="123" y="90"/>
                  <a:pt x="121" y="88"/>
                </a:cubicBezTo>
                <a:cubicBezTo>
                  <a:pt x="119" y="87"/>
                  <a:pt x="119" y="86"/>
                  <a:pt x="119" y="85"/>
                </a:cubicBezTo>
                <a:cubicBezTo>
                  <a:pt x="118" y="85"/>
                  <a:pt x="117" y="85"/>
                  <a:pt x="116" y="85"/>
                </a:cubicBezTo>
                <a:cubicBezTo>
                  <a:pt x="114" y="86"/>
                  <a:pt x="112" y="86"/>
                  <a:pt x="110" y="87"/>
                </a:cubicBezTo>
                <a:cubicBezTo>
                  <a:pt x="108" y="88"/>
                  <a:pt x="107" y="88"/>
                  <a:pt x="105" y="88"/>
                </a:cubicBezTo>
                <a:cubicBezTo>
                  <a:pt x="102" y="88"/>
                  <a:pt x="99" y="89"/>
                  <a:pt x="97" y="88"/>
                </a:cubicBezTo>
                <a:cubicBezTo>
                  <a:pt x="95" y="86"/>
                  <a:pt x="95" y="88"/>
                  <a:pt x="94" y="86"/>
                </a:cubicBezTo>
                <a:cubicBezTo>
                  <a:pt x="93" y="84"/>
                  <a:pt x="94" y="84"/>
                  <a:pt x="92" y="83"/>
                </a:cubicBezTo>
                <a:cubicBezTo>
                  <a:pt x="90" y="82"/>
                  <a:pt x="90" y="83"/>
                  <a:pt x="89" y="81"/>
                </a:cubicBezTo>
                <a:cubicBezTo>
                  <a:pt x="89" y="79"/>
                  <a:pt x="90" y="79"/>
                  <a:pt x="89" y="77"/>
                </a:cubicBezTo>
                <a:cubicBezTo>
                  <a:pt x="87" y="75"/>
                  <a:pt x="90" y="78"/>
                  <a:pt x="87" y="75"/>
                </a:cubicBezTo>
                <a:cubicBezTo>
                  <a:pt x="85" y="73"/>
                  <a:pt x="84" y="75"/>
                  <a:pt x="85" y="73"/>
                </a:cubicBezTo>
                <a:cubicBezTo>
                  <a:pt x="86" y="71"/>
                  <a:pt x="86" y="72"/>
                  <a:pt x="86" y="69"/>
                </a:cubicBezTo>
                <a:cubicBezTo>
                  <a:pt x="86" y="67"/>
                  <a:pt x="90" y="70"/>
                  <a:pt x="88" y="65"/>
                </a:cubicBezTo>
                <a:cubicBezTo>
                  <a:pt x="85" y="60"/>
                  <a:pt x="85" y="61"/>
                  <a:pt x="87" y="57"/>
                </a:cubicBezTo>
                <a:cubicBezTo>
                  <a:pt x="89" y="53"/>
                  <a:pt x="92" y="52"/>
                  <a:pt x="93" y="51"/>
                </a:cubicBezTo>
                <a:cubicBezTo>
                  <a:pt x="93" y="50"/>
                  <a:pt x="94" y="48"/>
                  <a:pt x="95" y="47"/>
                </a:cubicBezTo>
                <a:cubicBezTo>
                  <a:pt x="96" y="46"/>
                  <a:pt x="95" y="46"/>
                  <a:pt x="97" y="46"/>
                </a:cubicBezTo>
                <a:cubicBezTo>
                  <a:pt x="99" y="46"/>
                  <a:pt x="101" y="45"/>
                  <a:pt x="103" y="44"/>
                </a:cubicBezTo>
                <a:cubicBezTo>
                  <a:pt x="104" y="43"/>
                  <a:pt x="106" y="41"/>
                  <a:pt x="107" y="40"/>
                </a:cubicBezTo>
                <a:cubicBezTo>
                  <a:pt x="107" y="40"/>
                  <a:pt x="107" y="41"/>
                  <a:pt x="109" y="40"/>
                </a:cubicBezTo>
                <a:cubicBezTo>
                  <a:pt x="111" y="40"/>
                  <a:pt x="111" y="39"/>
                  <a:pt x="113" y="39"/>
                </a:cubicBezTo>
                <a:cubicBezTo>
                  <a:pt x="114" y="39"/>
                  <a:pt x="111" y="40"/>
                  <a:pt x="115" y="39"/>
                </a:cubicBezTo>
                <a:cubicBezTo>
                  <a:pt x="119" y="39"/>
                  <a:pt x="118" y="39"/>
                  <a:pt x="119" y="39"/>
                </a:cubicBezTo>
                <a:cubicBezTo>
                  <a:pt x="120" y="39"/>
                  <a:pt x="119" y="39"/>
                  <a:pt x="121" y="39"/>
                </a:cubicBezTo>
                <a:cubicBezTo>
                  <a:pt x="122" y="39"/>
                  <a:pt x="122" y="36"/>
                  <a:pt x="122" y="39"/>
                </a:cubicBezTo>
                <a:cubicBezTo>
                  <a:pt x="123" y="43"/>
                  <a:pt x="121" y="44"/>
                  <a:pt x="124" y="44"/>
                </a:cubicBezTo>
                <a:cubicBezTo>
                  <a:pt x="126" y="45"/>
                  <a:pt x="124" y="45"/>
                  <a:pt x="126" y="45"/>
                </a:cubicBezTo>
                <a:cubicBezTo>
                  <a:pt x="129" y="45"/>
                  <a:pt x="128" y="45"/>
                  <a:pt x="130" y="46"/>
                </a:cubicBezTo>
                <a:cubicBezTo>
                  <a:pt x="131" y="46"/>
                  <a:pt x="132" y="47"/>
                  <a:pt x="134" y="47"/>
                </a:cubicBezTo>
                <a:cubicBezTo>
                  <a:pt x="136" y="47"/>
                  <a:pt x="133" y="50"/>
                  <a:pt x="136" y="47"/>
                </a:cubicBezTo>
                <a:cubicBezTo>
                  <a:pt x="139" y="44"/>
                  <a:pt x="133" y="44"/>
                  <a:pt x="139" y="44"/>
                </a:cubicBezTo>
                <a:cubicBezTo>
                  <a:pt x="144" y="45"/>
                  <a:pt x="144" y="46"/>
                  <a:pt x="145" y="45"/>
                </a:cubicBezTo>
                <a:cubicBezTo>
                  <a:pt x="146" y="45"/>
                  <a:pt x="146" y="46"/>
                  <a:pt x="148" y="45"/>
                </a:cubicBezTo>
                <a:cubicBezTo>
                  <a:pt x="151" y="44"/>
                  <a:pt x="151" y="44"/>
                  <a:pt x="152" y="44"/>
                </a:cubicBezTo>
                <a:cubicBezTo>
                  <a:pt x="153" y="45"/>
                  <a:pt x="153" y="47"/>
                  <a:pt x="154" y="45"/>
                </a:cubicBezTo>
                <a:cubicBezTo>
                  <a:pt x="154" y="43"/>
                  <a:pt x="156" y="43"/>
                  <a:pt x="154" y="42"/>
                </a:cubicBezTo>
                <a:cubicBezTo>
                  <a:pt x="151" y="41"/>
                  <a:pt x="150" y="42"/>
                  <a:pt x="150" y="40"/>
                </a:cubicBezTo>
                <a:cubicBezTo>
                  <a:pt x="149" y="39"/>
                  <a:pt x="152" y="39"/>
                  <a:pt x="149" y="39"/>
                </a:cubicBezTo>
                <a:cubicBezTo>
                  <a:pt x="146" y="38"/>
                  <a:pt x="147" y="38"/>
                  <a:pt x="145" y="38"/>
                </a:cubicBezTo>
                <a:cubicBezTo>
                  <a:pt x="143" y="37"/>
                  <a:pt x="141" y="39"/>
                  <a:pt x="140" y="38"/>
                </a:cubicBezTo>
                <a:cubicBezTo>
                  <a:pt x="140" y="36"/>
                  <a:pt x="136" y="39"/>
                  <a:pt x="140" y="36"/>
                </a:cubicBezTo>
                <a:cubicBezTo>
                  <a:pt x="143" y="32"/>
                  <a:pt x="142" y="31"/>
                  <a:pt x="144" y="32"/>
                </a:cubicBezTo>
                <a:cubicBezTo>
                  <a:pt x="147" y="32"/>
                  <a:pt x="146" y="34"/>
                  <a:pt x="148" y="33"/>
                </a:cubicBezTo>
                <a:cubicBezTo>
                  <a:pt x="149" y="32"/>
                  <a:pt x="152" y="31"/>
                  <a:pt x="149" y="29"/>
                </a:cubicBezTo>
                <a:cubicBezTo>
                  <a:pt x="146" y="27"/>
                  <a:pt x="148" y="28"/>
                  <a:pt x="145" y="26"/>
                </a:cubicBezTo>
                <a:cubicBezTo>
                  <a:pt x="142" y="25"/>
                  <a:pt x="140" y="32"/>
                  <a:pt x="139" y="31"/>
                </a:cubicBezTo>
                <a:cubicBezTo>
                  <a:pt x="137" y="30"/>
                  <a:pt x="137" y="29"/>
                  <a:pt x="136" y="30"/>
                </a:cubicBezTo>
                <a:cubicBezTo>
                  <a:pt x="135" y="30"/>
                  <a:pt x="135" y="32"/>
                  <a:pt x="135" y="34"/>
                </a:cubicBezTo>
                <a:cubicBezTo>
                  <a:pt x="134" y="36"/>
                  <a:pt x="136" y="36"/>
                  <a:pt x="133" y="35"/>
                </a:cubicBezTo>
                <a:cubicBezTo>
                  <a:pt x="130" y="34"/>
                  <a:pt x="136" y="34"/>
                  <a:pt x="130" y="32"/>
                </a:cubicBezTo>
                <a:cubicBezTo>
                  <a:pt x="124" y="30"/>
                  <a:pt x="121" y="30"/>
                  <a:pt x="120" y="31"/>
                </a:cubicBezTo>
                <a:cubicBezTo>
                  <a:pt x="120" y="32"/>
                  <a:pt x="118" y="32"/>
                  <a:pt x="118" y="32"/>
                </a:cubicBezTo>
                <a:cubicBezTo>
                  <a:pt x="117" y="33"/>
                  <a:pt x="120" y="35"/>
                  <a:pt x="117" y="33"/>
                </a:cubicBezTo>
                <a:cubicBezTo>
                  <a:pt x="114" y="32"/>
                  <a:pt x="112" y="34"/>
                  <a:pt x="112" y="34"/>
                </a:cubicBezTo>
                <a:cubicBezTo>
                  <a:pt x="112" y="34"/>
                  <a:pt x="111" y="34"/>
                  <a:pt x="110" y="34"/>
                </a:cubicBezTo>
                <a:cubicBezTo>
                  <a:pt x="109" y="35"/>
                  <a:pt x="106" y="36"/>
                  <a:pt x="105" y="36"/>
                </a:cubicBezTo>
                <a:cubicBezTo>
                  <a:pt x="104" y="35"/>
                  <a:pt x="101" y="36"/>
                  <a:pt x="103" y="33"/>
                </a:cubicBezTo>
                <a:cubicBezTo>
                  <a:pt x="106" y="30"/>
                  <a:pt x="104" y="32"/>
                  <a:pt x="108" y="30"/>
                </a:cubicBezTo>
                <a:cubicBezTo>
                  <a:pt x="111" y="28"/>
                  <a:pt x="117" y="28"/>
                  <a:pt x="112" y="27"/>
                </a:cubicBezTo>
                <a:cubicBezTo>
                  <a:pt x="107" y="26"/>
                  <a:pt x="115" y="26"/>
                  <a:pt x="108" y="23"/>
                </a:cubicBezTo>
                <a:cubicBezTo>
                  <a:pt x="102" y="20"/>
                  <a:pt x="102" y="24"/>
                  <a:pt x="102" y="20"/>
                </a:cubicBezTo>
                <a:cubicBezTo>
                  <a:pt x="102" y="16"/>
                  <a:pt x="101" y="15"/>
                  <a:pt x="100" y="16"/>
                </a:cubicBezTo>
                <a:cubicBezTo>
                  <a:pt x="99" y="16"/>
                  <a:pt x="95" y="17"/>
                  <a:pt x="93" y="17"/>
                </a:cubicBezTo>
                <a:cubicBezTo>
                  <a:pt x="92" y="17"/>
                  <a:pt x="94" y="19"/>
                  <a:pt x="91" y="17"/>
                </a:cubicBezTo>
                <a:cubicBezTo>
                  <a:pt x="88" y="15"/>
                  <a:pt x="87" y="18"/>
                  <a:pt x="88" y="15"/>
                </a:cubicBezTo>
                <a:cubicBezTo>
                  <a:pt x="89" y="12"/>
                  <a:pt x="89" y="12"/>
                  <a:pt x="91" y="10"/>
                </a:cubicBezTo>
                <a:cubicBezTo>
                  <a:pt x="93" y="9"/>
                  <a:pt x="92" y="3"/>
                  <a:pt x="97" y="5"/>
                </a:cubicBezTo>
                <a:cubicBezTo>
                  <a:pt x="101" y="7"/>
                  <a:pt x="99" y="7"/>
                  <a:pt x="103" y="7"/>
                </a:cubicBezTo>
                <a:cubicBezTo>
                  <a:pt x="106" y="7"/>
                  <a:pt x="108" y="7"/>
                  <a:pt x="108" y="6"/>
                </a:cubicBezTo>
                <a:cubicBezTo>
                  <a:pt x="108" y="5"/>
                  <a:pt x="104" y="3"/>
                  <a:pt x="104" y="3"/>
                </a:cubicBezTo>
                <a:cubicBezTo>
                  <a:pt x="104" y="3"/>
                  <a:pt x="103" y="4"/>
                  <a:pt x="103" y="3"/>
                </a:cubicBezTo>
                <a:cubicBezTo>
                  <a:pt x="103" y="2"/>
                  <a:pt x="104" y="1"/>
                  <a:pt x="104" y="1"/>
                </a:cubicBezTo>
                <a:cubicBezTo>
                  <a:pt x="103" y="0"/>
                  <a:pt x="103" y="0"/>
                  <a:pt x="103" y="0"/>
                </a:cubicBezTo>
                <a:cubicBezTo>
                  <a:pt x="103" y="0"/>
                  <a:pt x="91" y="0"/>
                  <a:pt x="88" y="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56" name="Freeform 86">
            <a:extLst>
              <a:ext uri="{FF2B5EF4-FFF2-40B4-BE49-F238E27FC236}">
                <a16:creationId xmlns:a16="http://schemas.microsoft.com/office/drawing/2014/main" id="{71333258-6865-4B9B-8875-D8EACFB4D58A}"/>
              </a:ext>
            </a:extLst>
          </p:cNvPr>
          <p:cNvSpPr>
            <a:spLocks/>
          </p:cNvSpPr>
          <p:nvPr/>
        </p:nvSpPr>
        <p:spPr bwMode="auto">
          <a:xfrm>
            <a:off x="3076575" y="3579813"/>
            <a:ext cx="71438" cy="84137"/>
          </a:xfrm>
          <a:custGeom>
            <a:avLst/>
            <a:gdLst>
              <a:gd name="T0" fmla="*/ 2147483647 w 62"/>
              <a:gd name="T1" fmla="*/ 2147483647 h 73"/>
              <a:gd name="T2" fmla="*/ 2147483647 w 62"/>
              <a:gd name="T3" fmla="*/ 2147483647 h 73"/>
              <a:gd name="T4" fmla="*/ 2147483647 w 62"/>
              <a:gd name="T5" fmla="*/ 2147483647 h 73"/>
              <a:gd name="T6" fmla="*/ 2147483647 w 62"/>
              <a:gd name="T7" fmla="*/ 2147483647 h 73"/>
              <a:gd name="T8" fmla="*/ 2147483647 w 62"/>
              <a:gd name="T9" fmla="*/ 2147483647 h 73"/>
              <a:gd name="T10" fmla="*/ 2147483647 w 62"/>
              <a:gd name="T11" fmla="*/ 0 h 73"/>
              <a:gd name="T12" fmla="*/ 2147483647 w 62"/>
              <a:gd name="T13" fmla="*/ 2147483647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 h="73">
                <a:moveTo>
                  <a:pt x="43" y="5"/>
                </a:moveTo>
                <a:cubicBezTo>
                  <a:pt x="43" y="27"/>
                  <a:pt x="43" y="27"/>
                  <a:pt x="43" y="27"/>
                </a:cubicBezTo>
                <a:cubicBezTo>
                  <a:pt x="43" y="27"/>
                  <a:pt x="37" y="38"/>
                  <a:pt x="24" y="43"/>
                </a:cubicBezTo>
                <a:cubicBezTo>
                  <a:pt x="12" y="47"/>
                  <a:pt x="0" y="54"/>
                  <a:pt x="1" y="61"/>
                </a:cubicBezTo>
                <a:cubicBezTo>
                  <a:pt x="2" y="67"/>
                  <a:pt x="17" y="73"/>
                  <a:pt x="62" y="73"/>
                </a:cubicBezTo>
                <a:cubicBezTo>
                  <a:pt x="62" y="0"/>
                  <a:pt x="62" y="0"/>
                  <a:pt x="62" y="0"/>
                </a:cubicBezTo>
                <a:lnTo>
                  <a:pt x="43" y="5"/>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57" name="Freeform 87">
            <a:extLst>
              <a:ext uri="{FF2B5EF4-FFF2-40B4-BE49-F238E27FC236}">
                <a16:creationId xmlns:a16="http://schemas.microsoft.com/office/drawing/2014/main" id="{681D86DB-7B2E-47F8-87B7-3AE3468DB535}"/>
              </a:ext>
            </a:extLst>
          </p:cNvPr>
          <p:cNvSpPr>
            <a:spLocks/>
          </p:cNvSpPr>
          <p:nvPr/>
        </p:nvSpPr>
        <p:spPr bwMode="auto">
          <a:xfrm>
            <a:off x="3141663" y="3579813"/>
            <a:ext cx="66675" cy="84137"/>
          </a:xfrm>
          <a:custGeom>
            <a:avLst/>
            <a:gdLst>
              <a:gd name="T0" fmla="*/ 2147483647 w 58"/>
              <a:gd name="T1" fmla="*/ 2147483647 h 73"/>
              <a:gd name="T2" fmla="*/ 2147483647 w 58"/>
              <a:gd name="T3" fmla="*/ 2147483647 h 73"/>
              <a:gd name="T4" fmla="*/ 2147483647 w 58"/>
              <a:gd name="T5" fmla="*/ 2147483647 h 73"/>
              <a:gd name="T6" fmla="*/ 2147483647 w 58"/>
              <a:gd name="T7" fmla="*/ 2147483647 h 73"/>
              <a:gd name="T8" fmla="*/ 0 w 58"/>
              <a:gd name="T9" fmla="*/ 2147483647 h 73"/>
              <a:gd name="T10" fmla="*/ 0 w 58"/>
              <a:gd name="T11" fmla="*/ 0 h 73"/>
              <a:gd name="T12" fmla="*/ 2147483647 w 58"/>
              <a:gd name="T13" fmla="*/ 2147483647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73">
                <a:moveTo>
                  <a:pt x="12" y="5"/>
                </a:moveTo>
                <a:cubicBezTo>
                  <a:pt x="12" y="27"/>
                  <a:pt x="12" y="27"/>
                  <a:pt x="12" y="27"/>
                </a:cubicBezTo>
                <a:cubicBezTo>
                  <a:pt x="12" y="27"/>
                  <a:pt x="17" y="38"/>
                  <a:pt x="30" y="43"/>
                </a:cubicBezTo>
                <a:cubicBezTo>
                  <a:pt x="43" y="47"/>
                  <a:pt x="58" y="54"/>
                  <a:pt x="57" y="61"/>
                </a:cubicBezTo>
                <a:cubicBezTo>
                  <a:pt x="56" y="67"/>
                  <a:pt x="32" y="73"/>
                  <a:pt x="0" y="73"/>
                </a:cubicBezTo>
                <a:cubicBezTo>
                  <a:pt x="0" y="0"/>
                  <a:pt x="0" y="0"/>
                  <a:pt x="0" y="0"/>
                </a:cubicBezTo>
                <a:lnTo>
                  <a:pt x="12" y="5"/>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58" name="Freeform 88">
            <a:extLst>
              <a:ext uri="{FF2B5EF4-FFF2-40B4-BE49-F238E27FC236}">
                <a16:creationId xmlns:a16="http://schemas.microsoft.com/office/drawing/2014/main" id="{C763E4B5-52A9-44B5-BDCA-F11CE7C04651}"/>
              </a:ext>
            </a:extLst>
          </p:cNvPr>
          <p:cNvSpPr>
            <a:spLocks/>
          </p:cNvSpPr>
          <p:nvPr/>
        </p:nvSpPr>
        <p:spPr bwMode="auto">
          <a:xfrm>
            <a:off x="3021013" y="3336925"/>
            <a:ext cx="250825" cy="250825"/>
          </a:xfrm>
          <a:custGeom>
            <a:avLst/>
            <a:gdLst>
              <a:gd name="T0" fmla="*/ 2147483647 w 218"/>
              <a:gd name="T1" fmla="*/ 2147483647 h 219"/>
              <a:gd name="T2" fmla="*/ 2147483647 w 218"/>
              <a:gd name="T3" fmla="*/ 2147483647 h 219"/>
              <a:gd name="T4" fmla="*/ 2147483647 w 218"/>
              <a:gd name="T5" fmla="*/ 2147483647 h 219"/>
              <a:gd name="T6" fmla="*/ 2147483647 w 218"/>
              <a:gd name="T7" fmla="*/ 2147483647 h 219"/>
              <a:gd name="T8" fmla="*/ 0 w 218"/>
              <a:gd name="T9" fmla="*/ 2147483647 h 219"/>
              <a:gd name="T10" fmla="*/ 2147483647 w 218"/>
              <a:gd name="T11" fmla="*/ 2147483647 h 219"/>
              <a:gd name="T12" fmla="*/ 2147483647 w 218"/>
              <a:gd name="T13" fmla="*/ 2147483647 h 219"/>
              <a:gd name="T14" fmla="*/ 2147483647 w 218"/>
              <a:gd name="T15" fmla="*/ 0 h 219"/>
              <a:gd name="T16" fmla="*/ 2147483647 w 218"/>
              <a:gd name="T17" fmla="*/ 2147483647 h 2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8" h="219">
                <a:moveTo>
                  <a:pt x="160" y="11"/>
                </a:moveTo>
                <a:cubicBezTo>
                  <a:pt x="187" y="30"/>
                  <a:pt x="204" y="62"/>
                  <a:pt x="204" y="97"/>
                </a:cubicBezTo>
                <a:cubicBezTo>
                  <a:pt x="204" y="157"/>
                  <a:pt x="156" y="205"/>
                  <a:pt x="97" y="205"/>
                </a:cubicBezTo>
                <a:cubicBezTo>
                  <a:pt x="62" y="205"/>
                  <a:pt x="31" y="188"/>
                  <a:pt x="11" y="162"/>
                </a:cubicBezTo>
                <a:cubicBezTo>
                  <a:pt x="0" y="171"/>
                  <a:pt x="0" y="171"/>
                  <a:pt x="0" y="171"/>
                </a:cubicBezTo>
                <a:cubicBezTo>
                  <a:pt x="22" y="200"/>
                  <a:pt x="57" y="219"/>
                  <a:pt x="97" y="219"/>
                </a:cubicBezTo>
                <a:cubicBezTo>
                  <a:pt x="164" y="219"/>
                  <a:pt x="218" y="165"/>
                  <a:pt x="218" y="97"/>
                </a:cubicBezTo>
                <a:cubicBezTo>
                  <a:pt x="218" y="57"/>
                  <a:pt x="199" y="22"/>
                  <a:pt x="169" y="0"/>
                </a:cubicBezTo>
                <a:lnTo>
                  <a:pt x="160" y="11"/>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59" name="Freeform 89">
            <a:extLst>
              <a:ext uri="{FF2B5EF4-FFF2-40B4-BE49-F238E27FC236}">
                <a16:creationId xmlns:a16="http://schemas.microsoft.com/office/drawing/2014/main" id="{8DE4E93B-60D1-459F-BB49-C78569C84486}"/>
              </a:ext>
            </a:extLst>
          </p:cNvPr>
          <p:cNvSpPr>
            <a:spLocks noEditPoints="1"/>
          </p:cNvSpPr>
          <p:nvPr/>
        </p:nvSpPr>
        <p:spPr bwMode="auto">
          <a:xfrm>
            <a:off x="3024188" y="3340100"/>
            <a:ext cx="222250" cy="222250"/>
          </a:xfrm>
          <a:custGeom>
            <a:avLst/>
            <a:gdLst>
              <a:gd name="T0" fmla="*/ 2147483647 w 193"/>
              <a:gd name="T1" fmla="*/ 0 h 193"/>
              <a:gd name="T2" fmla="*/ 0 w 193"/>
              <a:gd name="T3" fmla="*/ 2147483647 h 193"/>
              <a:gd name="T4" fmla="*/ 2147483647 w 193"/>
              <a:gd name="T5" fmla="*/ 2147483647 h 193"/>
              <a:gd name="T6" fmla="*/ 2147483647 w 193"/>
              <a:gd name="T7" fmla="*/ 2147483647 h 193"/>
              <a:gd name="T8" fmla="*/ 2147483647 w 193"/>
              <a:gd name="T9" fmla="*/ 0 h 193"/>
              <a:gd name="T10" fmla="*/ 2147483647 w 193"/>
              <a:gd name="T11" fmla="*/ 2147483647 h 193"/>
              <a:gd name="T12" fmla="*/ 2147483647 w 193"/>
              <a:gd name="T13" fmla="*/ 2147483647 h 193"/>
              <a:gd name="T14" fmla="*/ 2147483647 w 193"/>
              <a:gd name="T15" fmla="*/ 2147483647 h 193"/>
              <a:gd name="T16" fmla="*/ 2147483647 w 193"/>
              <a:gd name="T17" fmla="*/ 2147483647 h 193"/>
              <a:gd name="T18" fmla="*/ 2147483647 w 193"/>
              <a:gd name="T19" fmla="*/ 2147483647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93">
                <a:moveTo>
                  <a:pt x="96" y="0"/>
                </a:moveTo>
                <a:cubicBezTo>
                  <a:pt x="43" y="0"/>
                  <a:pt x="0" y="43"/>
                  <a:pt x="0" y="97"/>
                </a:cubicBezTo>
                <a:cubicBezTo>
                  <a:pt x="0" y="150"/>
                  <a:pt x="43" y="193"/>
                  <a:pt x="96" y="193"/>
                </a:cubicBezTo>
                <a:cubicBezTo>
                  <a:pt x="149" y="193"/>
                  <a:pt x="193" y="150"/>
                  <a:pt x="193" y="97"/>
                </a:cubicBezTo>
                <a:cubicBezTo>
                  <a:pt x="193" y="43"/>
                  <a:pt x="149" y="0"/>
                  <a:pt x="96" y="0"/>
                </a:cubicBezTo>
                <a:close/>
                <a:moveTo>
                  <a:pt x="96" y="189"/>
                </a:moveTo>
                <a:cubicBezTo>
                  <a:pt x="46" y="189"/>
                  <a:pt x="4" y="147"/>
                  <a:pt x="4" y="97"/>
                </a:cubicBezTo>
                <a:cubicBezTo>
                  <a:pt x="4" y="46"/>
                  <a:pt x="46" y="5"/>
                  <a:pt x="96" y="5"/>
                </a:cubicBezTo>
                <a:cubicBezTo>
                  <a:pt x="147" y="5"/>
                  <a:pt x="188" y="46"/>
                  <a:pt x="188" y="97"/>
                </a:cubicBezTo>
                <a:cubicBezTo>
                  <a:pt x="188" y="147"/>
                  <a:pt x="147" y="189"/>
                  <a:pt x="96" y="189"/>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3" name="KSO_Shape">
            <a:extLst>
              <a:ext uri="{FF2B5EF4-FFF2-40B4-BE49-F238E27FC236}">
                <a16:creationId xmlns:a16="http://schemas.microsoft.com/office/drawing/2014/main" id="{56EA1D3D-DEBD-4A68-A56E-3F327248FFE2}"/>
              </a:ext>
            </a:extLst>
          </p:cNvPr>
          <p:cNvSpPr/>
          <p:nvPr/>
        </p:nvSpPr>
        <p:spPr>
          <a:xfrm>
            <a:off x="3024188" y="4022725"/>
            <a:ext cx="401637" cy="304800"/>
          </a:xfrm>
          <a:custGeom>
            <a:avLst/>
            <a:gdLst>
              <a:gd name="connsiteX0" fmla="*/ 367281 w 529316"/>
              <a:gd name="connsiteY0" fmla="*/ 196274 h 401026"/>
              <a:gd name="connsiteX1" fmla="*/ 355293 w 529316"/>
              <a:gd name="connsiteY1" fmla="*/ 208263 h 401026"/>
              <a:gd name="connsiteX2" fmla="*/ 465090 w 529316"/>
              <a:gd name="connsiteY2" fmla="*/ 318060 h 401026"/>
              <a:gd name="connsiteX3" fmla="*/ 466739 w 529316"/>
              <a:gd name="connsiteY3" fmla="*/ 320716 h 401026"/>
              <a:gd name="connsiteX4" fmla="*/ 491723 w 529316"/>
              <a:gd name="connsiteY4" fmla="*/ 320716 h 401026"/>
              <a:gd name="connsiteX5" fmla="*/ 162035 w 529316"/>
              <a:gd name="connsiteY5" fmla="*/ 196274 h 401026"/>
              <a:gd name="connsiteX6" fmla="*/ 37593 w 529316"/>
              <a:gd name="connsiteY6" fmla="*/ 320716 h 401026"/>
              <a:gd name="connsiteX7" fmla="*/ 62577 w 529316"/>
              <a:gd name="connsiteY7" fmla="*/ 320716 h 401026"/>
              <a:gd name="connsiteX8" fmla="*/ 64225 w 529316"/>
              <a:gd name="connsiteY8" fmla="*/ 318061 h 401026"/>
              <a:gd name="connsiteX9" fmla="*/ 174023 w 529316"/>
              <a:gd name="connsiteY9" fmla="*/ 208263 h 401026"/>
              <a:gd name="connsiteX10" fmla="*/ 46349 w 529316"/>
              <a:gd name="connsiteY10" fmla="*/ 80311 h 401026"/>
              <a:gd name="connsiteX11" fmla="*/ 222791 w 529316"/>
              <a:gd name="connsiteY11" fmla="*/ 256753 h 401026"/>
              <a:gd name="connsiteX12" fmla="*/ 263500 w 529316"/>
              <a:gd name="connsiteY12" fmla="*/ 273616 h 401026"/>
              <a:gd name="connsiteX13" fmla="*/ 264659 w 529316"/>
              <a:gd name="connsiteY13" fmla="*/ 273504 h 401026"/>
              <a:gd name="connsiteX14" fmla="*/ 306525 w 529316"/>
              <a:gd name="connsiteY14" fmla="*/ 256753 h 401026"/>
              <a:gd name="connsiteX15" fmla="*/ 482968 w 529316"/>
              <a:gd name="connsiteY15" fmla="*/ 80311 h 401026"/>
              <a:gd name="connsiteX16" fmla="*/ 458990 w 529316"/>
              <a:gd name="connsiteY16" fmla="*/ 80311 h 401026"/>
              <a:gd name="connsiteX17" fmla="*/ 300904 w 529316"/>
              <a:gd name="connsiteY17" fmla="*/ 238397 h 401026"/>
              <a:gd name="connsiteX18" fmla="*/ 264659 w 529316"/>
              <a:gd name="connsiteY18" fmla="*/ 252899 h 401026"/>
              <a:gd name="connsiteX19" fmla="*/ 263656 w 529316"/>
              <a:gd name="connsiteY19" fmla="*/ 252995 h 401026"/>
              <a:gd name="connsiteX20" fmla="*/ 228412 w 529316"/>
              <a:gd name="connsiteY20" fmla="*/ 238397 h 401026"/>
              <a:gd name="connsiteX21" fmla="*/ 70326 w 529316"/>
              <a:gd name="connsiteY21" fmla="*/ 80311 h 401026"/>
              <a:gd name="connsiteX22" fmla="*/ 92015 w 529316"/>
              <a:gd name="connsiteY22" fmla="*/ 0 h 401026"/>
              <a:gd name="connsiteX23" fmla="*/ 437301 w 529316"/>
              <a:gd name="connsiteY23" fmla="*/ 0 h 401026"/>
              <a:gd name="connsiteX24" fmla="*/ 529316 w 529316"/>
              <a:gd name="connsiteY24" fmla="*/ 92015 h 401026"/>
              <a:gd name="connsiteX25" fmla="*/ 529316 w 529316"/>
              <a:gd name="connsiteY25" fmla="*/ 309011 h 401026"/>
              <a:gd name="connsiteX26" fmla="*/ 437301 w 529316"/>
              <a:gd name="connsiteY26" fmla="*/ 401026 h 401026"/>
              <a:gd name="connsiteX27" fmla="*/ 92015 w 529316"/>
              <a:gd name="connsiteY27" fmla="*/ 401026 h 401026"/>
              <a:gd name="connsiteX28" fmla="*/ 0 w 529316"/>
              <a:gd name="connsiteY28" fmla="*/ 309011 h 401026"/>
              <a:gd name="connsiteX29" fmla="*/ 0 w 529316"/>
              <a:gd name="connsiteY29" fmla="*/ 92015 h 401026"/>
              <a:gd name="connsiteX30" fmla="*/ 92015 w 529316"/>
              <a:gd name="connsiteY30" fmla="*/ 0 h 40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9316" h="401026">
                <a:moveTo>
                  <a:pt x="367281" y="196274"/>
                </a:moveTo>
                <a:lnTo>
                  <a:pt x="355293" y="208263"/>
                </a:lnTo>
                <a:lnTo>
                  <a:pt x="465090" y="318060"/>
                </a:lnTo>
                <a:cubicBezTo>
                  <a:pt x="465822" y="318792"/>
                  <a:pt x="466527" y="319541"/>
                  <a:pt x="466739" y="320716"/>
                </a:cubicBezTo>
                <a:lnTo>
                  <a:pt x="491723" y="320716"/>
                </a:lnTo>
                <a:close/>
                <a:moveTo>
                  <a:pt x="162035" y="196274"/>
                </a:moveTo>
                <a:lnTo>
                  <a:pt x="37593" y="320716"/>
                </a:lnTo>
                <a:lnTo>
                  <a:pt x="62577" y="320716"/>
                </a:lnTo>
                <a:lnTo>
                  <a:pt x="64225" y="318061"/>
                </a:lnTo>
                <a:lnTo>
                  <a:pt x="174023" y="208263"/>
                </a:lnTo>
                <a:close/>
                <a:moveTo>
                  <a:pt x="46349" y="80311"/>
                </a:moveTo>
                <a:lnTo>
                  <a:pt x="222791" y="256753"/>
                </a:lnTo>
                <a:cubicBezTo>
                  <a:pt x="234032" y="267995"/>
                  <a:pt x="248767" y="273616"/>
                  <a:pt x="263500" y="273616"/>
                </a:cubicBezTo>
                <a:cubicBezTo>
                  <a:pt x="263887" y="273616"/>
                  <a:pt x="264274" y="273611"/>
                  <a:pt x="264659" y="273504"/>
                </a:cubicBezTo>
                <a:cubicBezTo>
                  <a:pt x="279774" y="273906"/>
                  <a:pt x="294989" y="268289"/>
                  <a:pt x="306525" y="256753"/>
                </a:cubicBezTo>
                <a:lnTo>
                  <a:pt x="482968" y="80311"/>
                </a:lnTo>
                <a:lnTo>
                  <a:pt x="458990" y="80311"/>
                </a:lnTo>
                <a:lnTo>
                  <a:pt x="300904" y="238397"/>
                </a:lnTo>
                <a:cubicBezTo>
                  <a:pt x="290917" y="248385"/>
                  <a:pt x="277745" y="253247"/>
                  <a:pt x="264659" y="252899"/>
                </a:cubicBezTo>
                <a:cubicBezTo>
                  <a:pt x="264325" y="252991"/>
                  <a:pt x="263990" y="252995"/>
                  <a:pt x="263656" y="252995"/>
                </a:cubicBezTo>
                <a:cubicBezTo>
                  <a:pt x="250900" y="252995"/>
                  <a:pt x="238144" y="248128"/>
                  <a:pt x="228412" y="238397"/>
                </a:cubicBezTo>
                <a:lnTo>
                  <a:pt x="70326" y="80311"/>
                </a:lnTo>
                <a:close/>
                <a:moveTo>
                  <a:pt x="92015" y="0"/>
                </a:moveTo>
                <a:lnTo>
                  <a:pt x="437301" y="0"/>
                </a:lnTo>
                <a:cubicBezTo>
                  <a:pt x="488119" y="0"/>
                  <a:pt x="529316" y="41197"/>
                  <a:pt x="529316" y="92015"/>
                </a:cubicBezTo>
                <a:lnTo>
                  <a:pt x="529316" y="309011"/>
                </a:lnTo>
                <a:cubicBezTo>
                  <a:pt x="529316" y="359829"/>
                  <a:pt x="488119" y="401026"/>
                  <a:pt x="437301" y="401026"/>
                </a:cubicBezTo>
                <a:lnTo>
                  <a:pt x="92015" y="401026"/>
                </a:lnTo>
                <a:cubicBezTo>
                  <a:pt x="41197" y="401026"/>
                  <a:pt x="0" y="359829"/>
                  <a:pt x="0" y="309011"/>
                </a:cubicBezTo>
                <a:lnTo>
                  <a:pt x="0" y="92015"/>
                </a:lnTo>
                <a:cubicBezTo>
                  <a:pt x="0" y="41197"/>
                  <a:pt x="41197" y="0"/>
                  <a:pt x="920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462" name="KSO_Shape">
            <a:extLst>
              <a:ext uri="{FF2B5EF4-FFF2-40B4-BE49-F238E27FC236}">
                <a16:creationId xmlns:a16="http://schemas.microsoft.com/office/drawing/2014/main" id="{4A375C7E-6B9F-42F6-A1E5-77AC70BBA4B8}"/>
              </a:ext>
            </a:extLst>
          </p:cNvPr>
          <p:cNvSpPr>
            <a:spLocks/>
          </p:cNvSpPr>
          <p:nvPr/>
        </p:nvSpPr>
        <p:spPr bwMode="auto">
          <a:xfrm>
            <a:off x="2325688" y="3478213"/>
            <a:ext cx="303212" cy="366712"/>
          </a:xfrm>
          <a:custGeom>
            <a:avLst/>
            <a:gdLst>
              <a:gd name="T0" fmla="*/ 1118 w 968375"/>
              <a:gd name="T1" fmla="*/ 12569 h 1170887"/>
              <a:gd name="T2" fmla="*/ 5394 w 968375"/>
              <a:gd name="T3" fmla="*/ 14466 h 1170887"/>
              <a:gd name="T4" fmla="*/ 9622 w 968375"/>
              <a:gd name="T5" fmla="*/ 12666 h 1170887"/>
              <a:gd name="T6" fmla="*/ 10254 w 968375"/>
              <a:gd name="T7" fmla="*/ 12958 h 1170887"/>
              <a:gd name="T8" fmla="*/ 5394 w 968375"/>
              <a:gd name="T9" fmla="*/ 15196 h 1170887"/>
              <a:gd name="T10" fmla="*/ 437 w 968375"/>
              <a:gd name="T11" fmla="*/ 12861 h 1170887"/>
              <a:gd name="T12" fmla="*/ 1118 w 968375"/>
              <a:gd name="T13" fmla="*/ 12569 h 1170887"/>
              <a:gd name="T14" fmla="*/ 11275 w 968375"/>
              <a:gd name="T15" fmla="*/ 8044 h 1170887"/>
              <a:gd name="T16" fmla="*/ 12538 w 968375"/>
              <a:gd name="T17" fmla="*/ 9601 h 1170887"/>
              <a:gd name="T18" fmla="*/ 10935 w 968375"/>
              <a:gd name="T19" fmla="*/ 11207 h 1170887"/>
              <a:gd name="T20" fmla="*/ 10351 w 968375"/>
              <a:gd name="T21" fmla="*/ 11109 h 1170887"/>
              <a:gd name="T22" fmla="*/ 10740 w 968375"/>
              <a:gd name="T23" fmla="*/ 10477 h 1170887"/>
              <a:gd name="T24" fmla="*/ 10935 w 968375"/>
              <a:gd name="T25" fmla="*/ 10525 h 1170887"/>
              <a:gd name="T26" fmla="*/ 11809 w 968375"/>
              <a:gd name="T27" fmla="*/ 9601 h 1170887"/>
              <a:gd name="T28" fmla="*/ 11226 w 968375"/>
              <a:gd name="T29" fmla="*/ 8774 h 1170887"/>
              <a:gd name="T30" fmla="*/ 11275 w 968375"/>
              <a:gd name="T31" fmla="*/ 8044 h 1170887"/>
              <a:gd name="T32" fmla="*/ 10643 w 968375"/>
              <a:gd name="T33" fmla="*/ 6974 h 1170887"/>
              <a:gd name="T34" fmla="*/ 10740 w 968375"/>
              <a:gd name="T35" fmla="*/ 7947 h 1170887"/>
              <a:gd name="T36" fmla="*/ 5394 w 968375"/>
              <a:gd name="T37" fmla="*/ 13299 h 1170887"/>
              <a:gd name="T38" fmla="*/ 0 w 968375"/>
              <a:gd name="T39" fmla="*/ 7947 h 1170887"/>
              <a:gd name="T40" fmla="*/ 97 w 968375"/>
              <a:gd name="T41" fmla="*/ 7071 h 1170887"/>
              <a:gd name="T42" fmla="*/ 5394 w 968375"/>
              <a:gd name="T43" fmla="*/ 9844 h 1170887"/>
              <a:gd name="T44" fmla="*/ 10643 w 968375"/>
              <a:gd name="T45" fmla="*/ 7071 h 1170887"/>
              <a:gd name="T46" fmla="*/ 10643 w 968375"/>
              <a:gd name="T47" fmla="*/ 6974 h 1170887"/>
              <a:gd name="T48" fmla="*/ 5394 w 968375"/>
              <a:gd name="T49" fmla="*/ 4833 h 1170887"/>
              <a:gd name="T50" fmla="*/ 10060 w 968375"/>
              <a:gd name="T51" fmla="*/ 7071 h 1170887"/>
              <a:gd name="T52" fmla="*/ 10011 w 968375"/>
              <a:gd name="T53" fmla="*/ 7411 h 1170887"/>
              <a:gd name="T54" fmla="*/ 5394 w 968375"/>
              <a:gd name="T55" fmla="*/ 5854 h 1170887"/>
              <a:gd name="T56" fmla="*/ 729 w 968375"/>
              <a:gd name="T57" fmla="*/ 7411 h 1170887"/>
              <a:gd name="T58" fmla="*/ 680 w 968375"/>
              <a:gd name="T59" fmla="*/ 7071 h 1170887"/>
              <a:gd name="T60" fmla="*/ 5394 w 968375"/>
              <a:gd name="T61" fmla="*/ 4833 h 1170887"/>
              <a:gd name="T62" fmla="*/ 7042 w 968375"/>
              <a:gd name="T63" fmla="*/ 806 h 1170887"/>
              <a:gd name="T64" fmla="*/ 7176 w 968375"/>
              <a:gd name="T65" fmla="*/ 4835 h 1170887"/>
              <a:gd name="T66" fmla="*/ 7042 w 968375"/>
              <a:gd name="T67" fmla="*/ 806 h 1170887"/>
              <a:gd name="T68" fmla="*/ 3563 w 968375"/>
              <a:gd name="T69" fmla="*/ 537 h 1170887"/>
              <a:gd name="T70" fmla="*/ 3696 w 968375"/>
              <a:gd name="T71" fmla="*/ 4567 h 1170887"/>
              <a:gd name="T72" fmla="*/ 3563 w 968375"/>
              <a:gd name="T73" fmla="*/ 537 h 1170887"/>
              <a:gd name="T74" fmla="*/ 5302 w 968375"/>
              <a:gd name="T75" fmla="*/ 0 h 1170887"/>
              <a:gd name="T76" fmla="*/ 5436 w 968375"/>
              <a:gd name="T77" fmla="*/ 4030 h 1170887"/>
              <a:gd name="T78" fmla="*/ 5302 w 968375"/>
              <a:gd name="T79" fmla="*/ 0 h 11708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68375" h="1170887">
                <a:moveTo>
                  <a:pt x="86328" y="968447"/>
                </a:moveTo>
                <a:cubicBezTo>
                  <a:pt x="120108" y="1054672"/>
                  <a:pt x="258984" y="1114654"/>
                  <a:pt x="416627" y="1114654"/>
                </a:cubicBezTo>
                <a:cubicBezTo>
                  <a:pt x="566762" y="1114654"/>
                  <a:pt x="701884" y="1058421"/>
                  <a:pt x="743172" y="975945"/>
                </a:cubicBezTo>
                <a:cubicBezTo>
                  <a:pt x="791966" y="998438"/>
                  <a:pt x="791966" y="998438"/>
                  <a:pt x="791966" y="998438"/>
                </a:cubicBezTo>
                <a:cubicBezTo>
                  <a:pt x="743172" y="1103407"/>
                  <a:pt x="589283" y="1170887"/>
                  <a:pt x="416627" y="1170887"/>
                </a:cubicBezTo>
                <a:cubicBezTo>
                  <a:pt x="236464" y="1170887"/>
                  <a:pt x="78821" y="1095909"/>
                  <a:pt x="33780" y="990941"/>
                </a:cubicBezTo>
                <a:cubicBezTo>
                  <a:pt x="86328" y="968447"/>
                  <a:pt x="86328" y="968447"/>
                  <a:pt x="86328" y="968447"/>
                </a:cubicBezTo>
                <a:close/>
                <a:moveTo>
                  <a:pt x="870787" y="619801"/>
                </a:moveTo>
                <a:cubicBezTo>
                  <a:pt x="927088" y="634796"/>
                  <a:pt x="968375" y="683532"/>
                  <a:pt x="968375" y="739765"/>
                </a:cubicBezTo>
                <a:cubicBezTo>
                  <a:pt x="968375" y="810994"/>
                  <a:pt x="912074" y="863478"/>
                  <a:pt x="844513" y="863478"/>
                </a:cubicBezTo>
                <a:cubicBezTo>
                  <a:pt x="829500" y="863478"/>
                  <a:pt x="814486" y="863478"/>
                  <a:pt x="799473" y="855981"/>
                </a:cubicBezTo>
                <a:cubicBezTo>
                  <a:pt x="810733" y="840985"/>
                  <a:pt x="821993" y="822241"/>
                  <a:pt x="829500" y="807245"/>
                </a:cubicBezTo>
                <a:cubicBezTo>
                  <a:pt x="833253" y="807245"/>
                  <a:pt x="840760" y="810994"/>
                  <a:pt x="844513" y="810994"/>
                </a:cubicBezTo>
                <a:cubicBezTo>
                  <a:pt x="882047" y="810994"/>
                  <a:pt x="912074" y="777254"/>
                  <a:pt x="912074" y="739765"/>
                </a:cubicBezTo>
                <a:cubicBezTo>
                  <a:pt x="912074" y="713523"/>
                  <a:pt x="893307" y="687281"/>
                  <a:pt x="867034" y="676034"/>
                </a:cubicBezTo>
                <a:cubicBezTo>
                  <a:pt x="870787" y="661038"/>
                  <a:pt x="870787" y="642294"/>
                  <a:pt x="870787" y="619801"/>
                </a:cubicBezTo>
                <a:close/>
                <a:moveTo>
                  <a:pt x="821993" y="537325"/>
                </a:moveTo>
                <a:cubicBezTo>
                  <a:pt x="825746" y="556070"/>
                  <a:pt x="829500" y="582312"/>
                  <a:pt x="829500" y="612303"/>
                </a:cubicBezTo>
                <a:cubicBezTo>
                  <a:pt x="829500" y="840985"/>
                  <a:pt x="645584" y="1024681"/>
                  <a:pt x="416627" y="1024681"/>
                </a:cubicBezTo>
                <a:cubicBezTo>
                  <a:pt x="187669" y="1024681"/>
                  <a:pt x="0" y="840985"/>
                  <a:pt x="0" y="612303"/>
                </a:cubicBezTo>
                <a:cubicBezTo>
                  <a:pt x="0" y="586061"/>
                  <a:pt x="3753" y="563567"/>
                  <a:pt x="7507" y="544823"/>
                </a:cubicBezTo>
                <a:cubicBezTo>
                  <a:pt x="7507" y="664787"/>
                  <a:pt x="187669" y="758510"/>
                  <a:pt x="416627" y="758510"/>
                </a:cubicBezTo>
                <a:cubicBezTo>
                  <a:pt x="641830" y="758510"/>
                  <a:pt x="821993" y="664787"/>
                  <a:pt x="821993" y="544823"/>
                </a:cubicBezTo>
                <a:cubicBezTo>
                  <a:pt x="821993" y="541074"/>
                  <a:pt x="821993" y="541074"/>
                  <a:pt x="821993" y="537325"/>
                </a:cubicBezTo>
                <a:close/>
                <a:moveTo>
                  <a:pt x="416627" y="372374"/>
                </a:moveTo>
                <a:cubicBezTo>
                  <a:pt x="611803" y="372374"/>
                  <a:pt x="776952" y="451101"/>
                  <a:pt x="776952" y="544823"/>
                </a:cubicBezTo>
                <a:cubicBezTo>
                  <a:pt x="776952" y="556070"/>
                  <a:pt x="776952" y="563567"/>
                  <a:pt x="773199" y="571065"/>
                </a:cubicBezTo>
                <a:cubicBezTo>
                  <a:pt x="716898" y="499836"/>
                  <a:pt x="578023" y="451101"/>
                  <a:pt x="416627" y="451101"/>
                </a:cubicBezTo>
                <a:cubicBezTo>
                  <a:pt x="251477" y="451101"/>
                  <a:pt x="112601" y="499836"/>
                  <a:pt x="56301" y="571065"/>
                </a:cubicBezTo>
                <a:cubicBezTo>
                  <a:pt x="52547" y="563567"/>
                  <a:pt x="52547" y="556070"/>
                  <a:pt x="52547" y="544823"/>
                </a:cubicBezTo>
                <a:cubicBezTo>
                  <a:pt x="52547" y="451101"/>
                  <a:pt x="217696" y="372374"/>
                  <a:pt x="416627" y="372374"/>
                </a:cubicBezTo>
                <a:close/>
                <a:moveTo>
                  <a:pt x="543902" y="62096"/>
                </a:moveTo>
                <a:cubicBezTo>
                  <a:pt x="636930" y="186288"/>
                  <a:pt x="492220" y="196637"/>
                  <a:pt x="554238" y="372576"/>
                </a:cubicBezTo>
                <a:cubicBezTo>
                  <a:pt x="409528" y="155240"/>
                  <a:pt x="585248" y="196637"/>
                  <a:pt x="543902" y="62096"/>
                </a:cubicBezTo>
                <a:close/>
                <a:moveTo>
                  <a:pt x="275155" y="41398"/>
                </a:moveTo>
                <a:cubicBezTo>
                  <a:pt x="368183" y="175939"/>
                  <a:pt x="223472" y="175939"/>
                  <a:pt x="285491" y="351878"/>
                </a:cubicBezTo>
                <a:cubicBezTo>
                  <a:pt x="140780" y="144891"/>
                  <a:pt x="316500" y="186288"/>
                  <a:pt x="275155" y="41398"/>
                </a:cubicBezTo>
                <a:close/>
                <a:moveTo>
                  <a:pt x="409528" y="0"/>
                </a:moveTo>
                <a:cubicBezTo>
                  <a:pt x="502556" y="124192"/>
                  <a:pt x="357846" y="134542"/>
                  <a:pt x="419865" y="310480"/>
                </a:cubicBezTo>
                <a:cubicBezTo>
                  <a:pt x="275155" y="103493"/>
                  <a:pt x="450874" y="144891"/>
                  <a:pt x="4095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5" name="KSO_Shape">
            <a:extLst>
              <a:ext uri="{FF2B5EF4-FFF2-40B4-BE49-F238E27FC236}">
                <a16:creationId xmlns:a16="http://schemas.microsoft.com/office/drawing/2014/main" id="{9C5C693E-FF88-4CB8-8D08-B80740032491}"/>
              </a:ext>
            </a:extLst>
          </p:cNvPr>
          <p:cNvSpPr/>
          <p:nvPr/>
        </p:nvSpPr>
        <p:spPr>
          <a:xfrm>
            <a:off x="3605213" y="3270250"/>
            <a:ext cx="300037" cy="215900"/>
          </a:xfrm>
          <a:custGeom>
            <a:avLst/>
            <a:gdLst>
              <a:gd name="connsiteX0" fmla="*/ 880442 w 1224136"/>
              <a:gd name="connsiteY0" fmla="*/ 361080 h 883138"/>
              <a:gd name="connsiteX1" fmla="*/ 1006456 w 1224136"/>
              <a:gd name="connsiteY1" fmla="*/ 487094 h 883138"/>
              <a:gd name="connsiteX2" fmla="*/ 880442 w 1224136"/>
              <a:gd name="connsiteY2" fmla="*/ 613108 h 883138"/>
              <a:gd name="connsiteX3" fmla="*/ 754428 w 1224136"/>
              <a:gd name="connsiteY3" fmla="*/ 487094 h 883138"/>
              <a:gd name="connsiteX4" fmla="*/ 880442 w 1224136"/>
              <a:gd name="connsiteY4" fmla="*/ 361080 h 883138"/>
              <a:gd name="connsiteX5" fmla="*/ 880442 w 1224136"/>
              <a:gd name="connsiteY5" fmla="*/ 235066 h 883138"/>
              <a:gd name="connsiteX6" fmla="*/ 628414 w 1224136"/>
              <a:gd name="connsiteY6" fmla="*/ 487094 h 883138"/>
              <a:gd name="connsiteX7" fmla="*/ 880442 w 1224136"/>
              <a:gd name="connsiteY7" fmla="*/ 739122 h 883138"/>
              <a:gd name="connsiteX8" fmla="*/ 1132470 w 1224136"/>
              <a:gd name="connsiteY8" fmla="*/ 487094 h 883138"/>
              <a:gd name="connsiteX9" fmla="*/ 880442 w 1224136"/>
              <a:gd name="connsiteY9" fmla="*/ 235066 h 883138"/>
              <a:gd name="connsiteX10" fmla="*/ 132017 w 1224136"/>
              <a:gd name="connsiteY10" fmla="*/ 91050 h 883138"/>
              <a:gd name="connsiteX11" fmla="*/ 1092119 w 1224136"/>
              <a:gd name="connsiteY11" fmla="*/ 91050 h 883138"/>
              <a:gd name="connsiteX12" fmla="*/ 1224136 w 1224136"/>
              <a:gd name="connsiteY12" fmla="*/ 223067 h 883138"/>
              <a:gd name="connsiteX13" fmla="*/ 1224136 w 1224136"/>
              <a:gd name="connsiteY13" fmla="*/ 751121 h 883138"/>
              <a:gd name="connsiteX14" fmla="*/ 1092119 w 1224136"/>
              <a:gd name="connsiteY14" fmla="*/ 883138 h 883138"/>
              <a:gd name="connsiteX15" fmla="*/ 132017 w 1224136"/>
              <a:gd name="connsiteY15" fmla="*/ 883138 h 883138"/>
              <a:gd name="connsiteX16" fmla="*/ 0 w 1224136"/>
              <a:gd name="connsiteY16" fmla="*/ 751121 h 883138"/>
              <a:gd name="connsiteX17" fmla="*/ 0 w 1224136"/>
              <a:gd name="connsiteY17" fmla="*/ 223067 h 883138"/>
              <a:gd name="connsiteX18" fmla="*/ 132017 w 1224136"/>
              <a:gd name="connsiteY18" fmla="*/ 91050 h 883138"/>
              <a:gd name="connsiteX19" fmla="*/ 156016 w 1224136"/>
              <a:gd name="connsiteY19" fmla="*/ 0 h 883138"/>
              <a:gd name="connsiteX20" fmla="*/ 348040 w 1224136"/>
              <a:gd name="connsiteY20" fmla="*/ 0 h 883138"/>
              <a:gd name="connsiteX21" fmla="*/ 360040 w 1224136"/>
              <a:gd name="connsiteY21" fmla="*/ 12000 h 883138"/>
              <a:gd name="connsiteX22" fmla="*/ 360040 w 1224136"/>
              <a:gd name="connsiteY22" fmla="*/ 60000 h 883138"/>
              <a:gd name="connsiteX23" fmla="*/ 348040 w 1224136"/>
              <a:gd name="connsiteY23" fmla="*/ 72000 h 883138"/>
              <a:gd name="connsiteX24" fmla="*/ 156016 w 1224136"/>
              <a:gd name="connsiteY24" fmla="*/ 72000 h 883138"/>
              <a:gd name="connsiteX25" fmla="*/ 144016 w 1224136"/>
              <a:gd name="connsiteY25" fmla="*/ 60000 h 883138"/>
              <a:gd name="connsiteX26" fmla="*/ 144016 w 1224136"/>
              <a:gd name="connsiteY26" fmla="*/ 12000 h 883138"/>
              <a:gd name="connsiteX27" fmla="*/ 156016 w 1224136"/>
              <a:gd name="connsiteY27" fmla="*/ 0 h 88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24136" h="883138">
                <a:moveTo>
                  <a:pt x="880442" y="361080"/>
                </a:moveTo>
                <a:cubicBezTo>
                  <a:pt x="950038" y="361080"/>
                  <a:pt x="1006456" y="417498"/>
                  <a:pt x="1006456" y="487094"/>
                </a:cubicBezTo>
                <a:cubicBezTo>
                  <a:pt x="1006456" y="556690"/>
                  <a:pt x="950038" y="613108"/>
                  <a:pt x="880442" y="613108"/>
                </a:cubicBezTo>
                <a:cubicBezTo>
                  <a:pt x="810846" y="613108"/>
                  <a:pt x="754428" y="556690"/>
                  <a:pt x="754428" y="487094"/>
                </a:cubicBezTo>
                <a:cubicBezTo>
                  <a:pt x="754428" y="417498"/>
                  <a:pt x="810846" y="361080"/>
                  <a:pt x="880442" y="361080"/>
                </a:cubicBezTo>
                <a:close/>
                <a:moveTo>
                  <a:pt x="880442" y="235066"/>
                </a:moveTo>
                <a:cubicBezTo>
                  <a:pt x="741251" y="235066"/>
                  <a:pt x="628414" y="347903"/>
                  <a:pt x="628414" y="487094"/>
                </a:cubicBezTo>
                <a:cubicBezTo>
                  <a:pt x="628414" y="626285"/>
                  <a:pt x="741251" y="739122"/>
                  <a:pt x="880442" y="739122"/>
                </a:cubicBezTo>
                <a:cubicBezTo>
                  <a:pt x="1019633" y="739122"/>
                  <a:pt x="1132470" y="626285"/>
                  <a:pt x="1132470" y="487094"/>
                </a:cubicBezTo>
                <a:cubicBezTo>
                  <a:pt x="1132470" y="347903"/>
                  <a:pt x="1019633" y="235066"/>
                  <a:pt x="880442" y="235066"/>
                </a:cubicBezTo>
                <a:close/>
                <a:moveTo>
                  <a:pt x="132017" y="91050"/>
                </a:moveTo>
                <a:lnTo>
                  <a:pt x="1092119" y="91050"/>
                </a:lnTo>
                <a:cubicBezTo>
                  <a:pt x="1165030" y="91050"/>
                  <a:pt x="1224136" y="150156"/>
                  <a:pt x="1224136" y="223067"/>
                </a:cubicBezTo>
                <a:lnTo>
                  <a:pt x="1224136" y="751121"/>
                </a:lnTo>
                <a:cubicBezTo>
                  <a:pt x="1224136" y="824032"/>
                  <a:pt x="1165030" y="883138"/>
                  <a:pt x="1092119" y="883138"/>
                </a:cubicBezTo>
                <a:lnTo>
                  <a:pt x="132017" y="883138"/>
                </a:lnTo>
                <a:cubicBezTo>
                  <a:pt x="59106" y="883138"/>
                  <a:pt x="0" y="824032"/>
                  <a:pt x="0" y="751121"/>
                </a:cubicBezTo>
                <a:lnTo>
                  <a:pt x="0" y="223067"/>
                </a:lnTo>
                <a:cubicBezTo>
                  <a:pt x="0" y="150156"/>
                  <a:pt x="59106" y="91050"/>
                  <a:pt x="132017" y="91050"/>
                </a:cubicBezTo>
                <a:close/>
                <a:moveTo>
                  <a:pt x="156016" y="0"/>
                </a:moveTo>
                <a:lnTo>
                  <a:pt x="348040" y="0"/>
                </a:lnTo>
                <a:cubicBezTo>
                  <a:pt x="354667" y="0"/>
                  <a:pt x="360040" y="5373"/>
                  <a:pt x="360040" y="12000"/>
                </a:cubicBezTo>
                <a:lnTo>
                  <a:pt x="360040" y="60000"/>
                </a:lnTo>
                <a:cubicBezTo>
                  <a:pt x="360040" y="66627"/>
                  <a:pt x="354667" y="72000"/>
                  <a:pt x="348040" y="72000"/>
                </a:cubicBezTo>
                <a:lnTo>
                  <a:pt x="156016" y="72000"/>
                </a:lnTo>
                <a:cubicBezTo>
                  <a:pt x="149389" y="72000"/>
                  <a:pt x="144016" y="66627"/>
                  <a:pt x="144016" y="60000"/>
                </a:cubicBezTo>
                <a:lnTo>
                  <a:pt x="144016" y="12000"/>
                </a:lnTo>
                <a:cubicBezTo>
                  <a:pt x="144016" y="5373"/>
                  <a:pt x="149389" y="0"/>
                  <a:pt x="1560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6" name="KSO_Shape">
            <a:extLst>
              <a:ext uri="{FF2B5EF4-FFF2-40B4-BE49-F238E27FC236}">
                <a16:creationId xmlns:a16="http://schemas.microsoft.com/office/drawing/2014/main" id="{7F3E40C0-21A6-4FE1-A089-3C94E699947A}"/>
              </a:ext>
            </a:extLst>
          </p:cNvPr>
          <p:cNvSpPr/>
          <p:nvPr/>
        </p:nvSpPr>
        <p:spPr>
          <a:xfrm>
            <a:off x="3098800" y="2700338"/>
            <a:ext cx="312738" cy="234950"/>
          </a:xfrm>
          <a:custGeom>
            <a:avLst/>
            <a:gdLst>
              <a:gd name="connsiteX0" fmla="*/ 577329 w 833225"/>
              <a:gd name="connsiteY0" fmla="*/ 241699 h 624687"/>
              <a:gd name="connsiteX1" fmla="*/ 541325 w 833225"/>
              <a:gd name="connsiteY1" fmla="*/ 277703 h 624687"/>
              <a:gd name="connsiteX2" fmla="*/ 577329 w 833225"/>
              <a:gd name="connsiteY2" fmla="*/ 313707 h 624687"/>
              <a:gd name="connsiteX3" fmla="*/ 613333 w 833225"/>
              <a:gd name="connsiteY3" fmla="*/ 277703 h 624687"/>
              <a:gd name="connsiteX4" fmla="*/ 577329 w 833225"/>
              <a:gd name="connsiteY4" fmla="*/ 241699 h 624687"/>
              <a:gd name="connsiteX5" fmla="*/ 424929 w 833225"/>
              <a:gd name="connsiteY5" fmla="*/ 241699 h 624687"/>
              <a:gd name="connsiteX6" fmla="*/ 388925 w 833225"/>
              <a:gd name="connsiteY6" fmla="*/ 277703 h 624687"/>
              <a:gd name="connsiteX7" fmla="*/ 424929 w 833225"/>
              <a:gd name="connsiteY7" fmla="*/ 313707 h 624687"/>
              <a:gd name="connsiteX8" fmla="*/ 460933 w 833225"/>
              <a:gd name="connsiteY8" fmla="*/ 277703 h 624687"/>
              <a:gd name="connsiteX9" fmla="*/ 424929 w 833225"/>
              <a:gd name="connsiteY9" fmla="*/ 241699 h 624687"/>
              <a:gd name="connsiteX10" fmla="*/ 272529 w 833225"/>
              <a:gd name="connsiteY10" fmla="*/ 241699 h 624687"/>
              <a:gd name="connsiteX11" fmla="*/ 236525 w 833225"/>
              <a:gd name="connsiteY11" fmla="*/ 277703 h 624687"/>
              <a:gd name="connsiteX12" fmla="*/ 272529 w 833225"/>
              <a:gd name="connsiteY12" fmla="*/ 313707 h 624687"/>
              <a:gd name="connsiteX13" fmla="*/ 308533 w 833225"/>
              <a:gd name="connsiteY13" fmla="*/ 277703 h 624687"/>
              <a:gd name="connsiteX14" fmla="*/ 272529 w 833225"/>
              <a:gd name="connsiteY14" fmla="*/ 241699 h 624687"/>
              <a:gd name="connsiteX15" fmla="*/ 429066 w 833225"/>
              <a:gd name="connsiteY15" fmla="*/ 124 h 624687"/>
              <a:gd name="connsiteX16" fmla="*/ 543580 w 833225"/>
              <a:gd name="connsiteY16" fmla="*/ 13237 h 624687"/>
              <a:gd name="connsiteX17" fmla="*/ 789350 w 833225"/>
              <a:gd name="connsiteY17" fmla="*/ 401436 h 624687"/>
              <a:gd name="connsiteX18" fmla="*/ 362652 w 833225"/>
              <a:gd name="connsiteY18" fmla="*/ 552944 h 624687"/>
              <a:gd name="connsiteX19" fmla="*/ 243007 w 833225"/>
              <a:gd name="connsiteY19" fmla="*/ 624687 h 624687"/>
              <a:gd name="connsiteX20" fmla="*/ 211865 w 833225"/>
              <a:gd name="connsiteY20" fmla="*/ 519440 h 624687"/>
              <a:gd name="connsiteX21" fmla="*/ 117966 w 833225"/>
              <a:gd name="connsiteY21" fmla="*/ 84077 h 624687"/>
              <a:gd name="connsiteX22" fmla="*/ 429066 w 833225"/>
              <a:gd name="connsiteY22" fmla="*/ 124 h 6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3225" h="624687">
                <a:moveTo>
                  <a:pt x="577329" y="241699"/>
                </a:moveTo>
                <a:cubicBezTo>
                  <a:pt x="557445" y="241699"/>
                  <a:pt x="541325" y="257819"/>
                  <a:pt x="541325" y="277703"/>
                </a:cubicBezTo>
                <a:cubicBezTo>
                  <a:pt x="541325" y="297587"/>
                  <a:pt x="557445" y="313707"/>
                  <a:pt x="577329" y="313707"/>
                </a:cubicBezTo>
                <a:cubicBezTo>
                  <a:pt x="597213" y="313707"/>
                  <a:pt x="613333" y="297587"/>
                  <a:pt x="613333" y="277703"/>
                </a:cubicBezTo>
                <a:cubicBezTo>
                  <a:pt x="613333" y="257819"/>
                  <a:pt x="597213" y="241699"/>
                  <a:pt x="577329" y="241699"/>
                </a:cubicBezTo>
                <a:close/>
                <a:moveTo>
                  <a:pt x="424929" y="241699"/>
                </a:moveTo>
                <a:cubicBezTo>
                  <a:pt x="405045" y="241699"/>
                  <a:pt x="388925" y="257819"/>
                  <a:pt x="388925" y="277703"/>
                </a:cubicBezTo>
                <a:cubicBezTo>
                  <a:pt x="388925" y="297587"/>
                  <a:pt x="405045" y="313707"/>
                  <a:pt x="424929" y="313707"/>
                </a:cubicBezTo>
                <a:cubicBezTo>
                  <a:pt x="444813" y="313707"/>
                  <a:pt x="460933" y="297587"/>
                  <a:pt x="460933" y="277703"/>
                </a:cubicBezTo>
                <a:cubicBezTo>
                  <a:pt x="460933" y="257819"/>
                  <a:pt x="444813" y="241699"/>
                  <a:pt x="424929" y="241699"/>
                </a:cubicBezTo>
                <a:close/>
                <a:moveTo>
                  <a:pt x="272529" y="241699"/>
                </a:moveTo>
                <a:cubicBezTo>
                  <a:pt x="252645" y="241699"/>
                  <a:pt x="236525" y="257819"/>
                  <a:pt x="236525" y="277703"/>
                </a:cubicBezTo>
                <a:cubicBezTo>
                  <a:pt x="236525" y="297587"/>
                  <a:pt x="252645" y="313707"/>
                  <a:pt x="272529" y="313707"/>
                </a:cubicBezTo>
                <a:cubicBezTo>
                  <a:pt x="292413" y="313707"/>
                  <a:pt x="308533" y="297587"/>
                  <a:pt x="308533" y="277703"/>
                </a:cubicBezTo>
                <a:cubicBezTo>
                  <a:pt x="308533" y="257819"/>
                  <a:pt x="292413" y="241699"/>
                  <a:pt x="272529" y="241699"/>
                </a:cubicBezTo>
                <a:close/>
                <a:moveTo>
                  <a:pt x="429066" y="124"/>
                </a:moveTo>
                <a:cubicBezTo>
                  <a:pt x="467414" y="891"/>
                  <a:pt x="505944" y="5202"/>
                  <a:pt x="543580" y="13237"/>
                </a:cubicBezTo>
                <a:cubicBezTo>
                  <a:pt x="786614" y="65121"/>
                  <a:pt x="903137" y="249172"/>
                  <a:pt x="789350" y="401436"/>
                </a:cubicBezTo>
                <a:cubicBezTo>
                  <a:pt x="710142" y="507428"/>
                  <a:pt x="538801" y="568267"/>
                  <a:pt x="362652" y="552944"/>
                </a:cubicBezTo>
                <a:lnTo>
                  <a:pt x="243007" y="624687"/>
                </a:lnTo>
                <a:lnTo>
                  <a:pt x="211865" y="519440"/>
                </a:lnTo>
                <a:cubicBezTo>
                  <a:pt x="-26035" y="429957"/>
                  <a:pt x="-72481" y="214611"/>
                  <a:pt x="117966" y="84077"/>
                </a:cubicBezTo>
                <a:cubicBezTo>
                  <a:pt x="200623" y="27423"/>
                  <a:pt x="314022" y="-2176"/>
                  <a:pt x="429066" y="1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9" name="文本框 88">
            <a:extLst>
              <a:ext uri="{FF2B5EF4-FFF2-40B4-BE49-F238E27FC236}">
                <a16:creationId xmlns:a16="http://schemas.microsoft.com/office/drawing/2014/main" id="{FEE4B5A7-111B-4749-84D4-E24AF757EEE8}"/>
              </a:ext>
            </a:extLst>
          </p:cNvPr>
          <p:cNvSpPr txBox="1"/>
          <p:nvPr/>
        </p:nvSpPr>
        <p:spPr>
          <a:xfrm>
            <a:off x="1057910" y="461402"/>
            <a:ext cx="7658100" cy="646331"/>
          </a:xfrm>
          <a:prstGeom prst="rect">
            <a:avLst/>
          </a:prstGeom>
          <a:noFill/>
        </p:spPr>
        <p:txBody>
          <a:bodyPr wrap="square" rtlCol="0">
            <a:spAutoFit/>
          </a:bodyPr>
          <a:lstStyle/>
          <a:p>
            <a:r>
              <a:rPr lang="en-US" altLang="zh-CN" sz="3600" dirty="0">
                <a:solidFill>
                  <a:schemeClr val="accent1">
                    <a:lumMod val="60000"/>
                    <a:lumOff val="40000"/>
                  </a:schemeClr>
                </a:solidFill>
              </a:rPr>
              <a:t>Risks of Imbalanced Data</a:t>
            </a:r>
            <a:endParaRPr lang="zh-CN" altLang="en-US" sz="3600" dirty="0">
              <a:solidFill>
                <a:schemeClr val="accent1">
                  <a:lumMod val="60000"/>
                  <a:lumOff val="40000"/>
                </a:schemeClr>
              </a:solidFill>
            </a:endParaRPr>
          </a:p>
        </p:txBody>
      </p:sp>
      <p:pic>
        <p:nvPicPr>
          <p:cNvPr id="2" name="图片 1">
            <a:extLst>
              <a:ext uri="{FF2B5EF4-FFF2-40B4-BE49-F238E27FC236}">
                <a16:creationId xmlns:a16="http://schemas.microsoft.com/office/drawing/2014/main" id="{1B8067BB-05CF-4B27-98CA-DDBAD101D4C3}"/>
              </a:ext>
            </a:extLst>
          </p:cNvPr>
          <p:cNvPicPr>
            <a:picLocks noChangeAspect="1"/>
          </p:cNvPicPr>
          <p:nvPr/>
        </p:nvPicPr>
        <p:blipFill rotWithShape="1">
          <a:blip r:embed="rId3"/>
          <a:srcRect l="18763" t="35856" r="56796" b="32153"/>
          <a:stretch/>
        </p:blipFill>
        <p:spPr>
          <a:xfrm>
            <a:off x="1169770" y="1719915"/>
            <a:ext cx="3956486" cy="2912918"/>
          </a:xfrm>
          <a:prstGeom prst="rect">
            <a:avLst/>
          </a:prstGeom>
        </p:spPr>
      </p:pic>
      <p:sp>
        <p:nvSpPr>
          <p:cNvPr id="10" name="矩形 9">
            <a:extLst>
              <a:ext uri="{FF2B5EF4-FFF2-40B4-BE49-F238E27FC236}">
                <a16:creationId xmlns:a16="http://schemas.microsoft.com/office/drawing/2014/main" id="{A90DD826-E6E9-4D7F-8C0F-67796FE7F007}"/>
              </a:ext>
            </a:extLst>
          </p:cNvPr>
          <p:cNvSpPr/>
          <p:nvPr/>
        </p:nvSpPr>
        <p:spPr>
          <a:xfrm>
            <a:off x="-596242" y="4939363"/>
            <a:ext cx="7345634" cy="954107"/>
          </a:xfrm>
          <a:prstGeom prst="rect">
            <a:avLst/>
          </a:prstGeom>
          <a:noFill/>
        </p:spPr>
        <p:txBody>
          <a:bodyPr wrap="square" lIns="91440" tIns="45720" rIns="91440" bIns="45720">
            <a:spAutoFit/>
          </a:bodyPr>
          <a:lstStyle/>
          <a:p>
            <a:pPr algn="ctr"/>
            <a:r>
              <a:rPr lang="en-US" altLang="zh-CN" sz="2800" b="1" cap="none" spc="0" dirty="0">
                <a:ln w="6600">
                  <a:solidFill>
                    <a:schemeClr val="accent2"/>
                  </a:solidFill>
                  <a:prstDash val="solid"/>
                </a:ln>
                <a:solidFill>
                  <a:srgbClr val="FFFFFF"/>
                </a:solidFill>
                <a:effectLst>
                  <a:outerShdw dist="38100" dir="2700000" algn="tl" rotWithShape="0">
                    <a:schemeClr val="accent2"/>
                  </a:outerShdw>
                </a:effectLst>
              </a:rPr>
              <a:t>Accuracy: around 97%</a:t>
            </a:r>
          </a:p>
          <a:p>
            <a:pPr algn="ctr"/>
            <a:r>
              <a:rPr lang="en-US" altLang="zh-CN" sz="2800" b="1" dirty="0">
                <a:ln w="6600">
                  <a:solidFill>
                    <a:schemeClr val="accent2"/>
                  </a:solidFill>
                  <a:prstDash val="solid"/>
                </a:ln>
                <a:solidFill>
                  <a:srgbClr val="FFFFFF"/>
                </a:solidFill>
                <a:effectLst>
                  <a:outerShdw dist="38100" dir="2700000" algn="tl" rotWithShape="0">
                    <a:schemeClr val="accent2"/>
                  </a:outerShdw>
                </a:effectLst>
              </a:rPr>
              <a:t>But…</a:t>
            </a:r>
            <a:endPar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AD037EF1-8ACF-4C75-9B7C-F1137E4E28A4}"/>
              </a:ext>
            </a:extLst>
          </p:cNvPr>
          <p:cNvSpPr>
            <a:spLocks noGrp="1"/>
          </p:cNvSpPr>
          <p:nvPr>
            <p:ph type="pic" sz="quarter" idx="10"/>
          </p:nvPr>
        </p:nvSpPr>
        <p:spPr/>
      </p:sp>
      <p:pic>
        <p:nvPicPr>
          <p:cNvPr id="3" name="图片 2">
            <a:extLst>
              <a:ext uri="{FF2B5EF4-FFF2-40B4-BE49-F238E27FC236}">
                <a16:creationId xmlns:a16="http://schemas.microsoft.com/office/drawing/2014/main" id="{B2668F5A-2FEF-4641-8582-E60CBB33BB30}"/>
              </a:ext>
            </a:extLst>
          </p:cNvPr>
          <p:cNvPicPr>
            <a:picLocks noChangeAspect="1"/>
          </p:cNvPicPr>
          <p:nvPr/>
        </p:nvPicPr>
        <p:blipFill>
          <a:blip r:embed="rId2"/>
          <a:stretch>
            <a:fillRect/>
          </a:stretch>
        </p:blipFill>
        <p:spPr>
          <a:xfrm>
            <a:off x="1016000" y="1990205"/>
            <a:ext cx="10383520" cy="3690110"/>
          </a:xfrm>
          <a:prstGeom prst="rect">
            <a:avLst/>
          </a:prstGeom>
        </p:spPr>
      </p:pic>
      <p:sp>
        <p:nvSpPr>
          <p:cNvPr id="5" name="文本框 4">
            <a:extLst>
              <a:ext uri="{FF2B5EF4-FFF2-40B4-BE49-F238E27FC236}">
                <a16:creationId xmlns:a16="http://schemas.microsoft.com/office/drawing/2014/main" id="{36F7BC40-8EBF-437C-8444-A80B68BC9E47}"/>
              </a:ext>
            </a:extLst>
          </p:cNvPr>
          <p:cNvSpPr txBox="1"/>
          <p:nvPr/>
        </p:nvSpPr>
        <p:spPr>
          <a:xfrm>
            <a:off x="1137756" y="531354"/>
            <a:ext cx="7658100" cy="1077218"/>
          </a:xfrm>
          <a:prstGeom prst="rect">
            <a:avLst/>
          </a:prstGeom>
          <a:noFill/>
        </p:spPr>
        <p:txBody>
          <a:bodyPr wrap="square" rtlCol="0">
            <a:spAutoFit/>
          </a:bodyPr>
          <a:lstStyle/>
          <a:p>
            <a:r>
              <a:rPr lang="en-US" altLang="zh-CN" sz="4000" dirty="0">
                <a:solidFill>
                  <a:schemeClr val="accent1">
                    <a:lumMod val="60000"/>
                    <a:lumOff val="40000"/>
                  </a:schemeClr>
                </a:solidFill>
              </a:rPr>
              <a:t>Some resampling techniques:</a:t>
            </a:r>
          </a:p>
          <a:p>
            <a:r>
              <a:rPr lang="en-US" altLang="zh-CN" sz="2400" dirty="0">
                <a:solidFill>
                  <a:schemeClr val="bg1"/>
                </a:solidFill>
              </a:rPr>
              <a:t>A crucial step of data preprocessing</a:t>
            </a:r>
            <a:endParaRPr lang="zh-CN" altLang="en-US" sz="2400" dirty="0">
              <a:solidFill>
                <a:schemeClr val="bg1"/>
              </a:solidFill>
            </a:endParaRPr>
          </a:p>
        </p:txBody>
      </p:sp>
    </p:spTree>
    <p:extLst>
      <p:ext uri="{BB962C8B-B14F-4D97-AF65-F5344CB8AC3E}">
        <p14:creationId xmlns:p14="http://schemas.microsoft.com/office/powerpoint/2010/main" val="1708274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A746D7D5-278B-4D92-B3A2-5E526299E8FB}"/>
              </a:ext>
            </a:extLst>
          </p:cNvPr>
          <p:cNvSpPr>
            <a:spLocks noGrp="1"/>
          </p:cNvSpPr>
          <p:nvPr>
            <p:ph type="pic" sz="quarter" idx="10"/>
          </p:nvPr>
        </p:nvSpPr>
        <p:spPr/>
      </p:sp>
      <p:pic>
        <p:nvPicPr>
          <p:cNvPr id="5" name="图片 4">
            <a:extLst>
              <a:ext uri="{FF2B5EF4-FFF2-40B4-BE49-F238E27FC236}">
                <a16:creationId xmlns:a16="http://schemas.microsoft.com/office/drawing/2014/main" id="{B2E5ACD7-DFDD-45FB-AEB7-26E0FD8C037C}"/>
              </a:ext>
            </a:extLst>
          </p:cNvPr>
          <p:cNvPicPr>
            <a:picLocks noChangeAspect="1"/>
          </p:cNvPicPr>
          <p:nvPr/>
        </p:nvPicPr>
        <p:blipFill>
          <a:blip r:embed="rId2"/>
          <a:stretch>
            <a:fillRect/>
          </a:stretch>
        </p:blipFill>
        <p:spPr>
          <a:xfrm>
            <a:off x="1768562" y="1382077"/>
            <a:ext cx="8803965" cy="2698763"/>
          </a:xfrm>
          <a:prstGeom prst="rect">
            <a:avLst/>
          </a:prstGeom>
        </p:spPr>
      </p:pic>
      <p:pic>
        <p:nvPicPr>
          <p:cNvPr id="8" name="图片 7">
            <a:extLst>
              <a:ext uri="{FF2B5EF4-FFF2-40B4-BE49-F238E27FC236}">
                <a16:creationId xmlns:a16="http://schemas.microsoft.com/office/drawing/2014/main" id="{0A4D5C55-63FC-468A-BF48-5829437A72C5}"/>
              </a:ext>
            </a:extLst>
          </p:cNvPr>
          <p:cNvPicPr>
            <a:picLocks noChangeAspect="1"/>
          </p:cNvPicPr>
          <p:nvPr/>
        </p:nvPicPr>
        <p:blipFill rotWithShape="1">
          <a:blip r:embed="rId3"/>
          <a:srcRect l="18750" t="53282" r="52250" b="12296"/>
          <a:stretch/>
        </p:blipFill>
        <p:spPr>
          <a:xfrm>
            <a:off x="7036847" y="4080840"/>
            <a:ext cx="3535680" cy="2360600"/>
          </a:xfrm>
          <a:prstGeom prst="rect">
            <a:avLst/>
          </a:prstGeom>
        </p:spPr>
      </p:pic>
      <p:pic>
        <p:nvPicPr>
          <p:cNvPr id="10" name="图片 9">
            <a:extLst>
              <a:ext uri="{FF2B5EF4-FFF2-40B4-BE49-F238E27FC236}">
                <a16:creationId xmlns:a16="http://schemas.microsoft.com/office/drawing/2014/main" id="{01F4B909-6398-4728-B237-D96EBE5A7D22}"/>
              </a:ext>
            </a:extLst>
          </p:cNvPr>
          <p:cNvPicPr>
            <a:picLocks noChangeAspect="1"/>
          </p:cNvPicPr>
          <p:nvPr/>
        </p:nvPicPr>
        <p:blipFill>
          <a:blip r:embed="rId4"/>
          <a:stretch>
            <a:fillRect/>
          </a:stretch>
        </p:blipFill>
        <p:spPr>
          <a:xfrm>
            <a:off x="1768562" y="4080840"/>
            <a:ext cx="3535680" cy="2360600"/>
          </a:xfrm>
          <a:prstGeom prst="rect">
            <a:avLst/>
          </a:prstGeom>
        </p:spPr>
      </p:pic>
      <p:sp>
        <p:nvSpPr>
          <p:cNvPr id="11" name="箭头: 右 10">
            <a:extLst>
              <a:ext uri="{FF2B5EF4-FFF2-40B4-BE49-F238E27FC236}">
                <a16:creationId xmlns:a16="http://schemas.microsoft.com/office/drawing/2014/main" id="{2F26CFA1-2C53-4334-B372-A4B52288C256}"/>
              </a:ext>
            </a:extLst>
          </p:cNvPr>
          <p:cNvSpPr/>
          <p:nvPr/>
        </p:nvSpPr>
        <p:spPr>
          <a:xfrm>
            <a:off x="5720081" y="4866640"/>
            <a:ext cx="1078102" cy="589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3A5E4E-9616-4109-8BD3-7483F183F12B}"/>
              </a:ext>
            </a:extLst>
          </p:cNvPr>
          <p:cNvSpPr txBox="1"/>
          <p:nvPr/>
        </p:nvSpPr>
        <p:spPr>
          <a:xfrm>
            <a:off x="1768562" y="286881"/>
            <a:ext cx="7658100" cy="707886"/>
          </a:xfrm>
          <a:prstGeom prst="rect">
            <a:avLst/>
          </a:prstGeom>
          <a:noFill/>
        </p:spPr>
        <p:txBody>
          <a:bodyPr wrap="square" rtlCol="0">
            <a:spAutoFit/>
          </a:bodyPr>
          <a:lstStyle/>
          <a:p>
            <a:r>
              <a:rPr lang="en-US" altLang="zh-CN" sz="4000" dirty="0">
                <a:solidFill>
                  <a:schemeClr val="accent1">
                    <a:lumMod val="60000"/>
                    <a:lumOff val="40000"/>
                  </a:schemeClr>
                </a:solidFill>
              </a:rPr>
              <a:t>Over-sampling using SMOTE</a:t>
            </a:r>
            <a:endParaRPr lang="zh-CN" altLang="en-US" sz="4000" dirty="0">
              <a:solidFill>
                <a:schemeClr val="accent1">
                  <a:lumMod val="60000"/>
                  <a:lumOff val="40000"/>
                </a:schemeClr>
              </a:solidFill>
            </a:endParaRPr>
          </a:p>
        </p:txBody>
      </p:sp>
    </p:spTree>
    <p:extLst>
      <p:ext uri="{BB962C8B-B14F-4D97-AF65-F5344CB8AC3E}">
        <p14:creationId xmlns:p14="http://schemas.microsoft.com/office/powerpoint/2010/main" val="2016036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184E124E-12B6-4A73-97F7-C8FBABE07185}"/>
              </a:ext>
            </a:extLst>
          </p:cNvPr>
          <p:cNvSpPr>
            <a:spLocks noGrp="1"/>
          </p:cNvSpPr>
          <p:nvPr>
            <p:ph type="pic" sz="quarter" idx="10"/>
          </p:nvPr>
        </p:nvSpPr>
        <p:spPr/>
      </p:sp>
      <p:pic>
        <p:nvPicPr>
          <p:cNvPr id="6" name="图片 5">
            <a:extLst>
              <a:ext uri="{FF2B5EF4-FFF2-40B4-BE49-F238E27FC236}">
                <a16:creationId xmlns:a16="http://schemas.microsoft.com/office/drawing/2014/main" id="{A0A1839A-FEDA-4A6D-BF55-B6CCC272BAEF}"/>
              </a:ext>
            </a:extLst>
          </p:cNvPr>
          <p:cNvPicPr>
            <a:picLocks noChangeAspect="1"/>
          </p:cNvPicPr>
          <p:nvPr/>
        </p:nvPicPr>
        <p:blipFill>
          <a:blip r:embed="rId2"/>
          <a:stretch>
            <a:fillRect/>
          </a:stretch>
        </p:blipFill>
        <p:spPr>
          <a:xfrm>
            <a:off x="6038103" y="1206929"/>
            <a:ext cx="5991565" cy="4265313"/>
          </a:xfrm>
          <a:prstGeom prst="rect">
            <a:avLst/>
          </a:prstGeom>
        </p:spPr>
      </p:pic>
      <p:sp>
        <p:nvSpPr>
          <p:cNvPr id="15" name="文本框 14">
            <a:extLst>
              <a:ext uri="{FF2B5EF4-FFF2-40B4-BE49-F238E27FC236}">
                <a16:creationId xmlns:a16="http://schemas.microsoft.com/office/drawing/2014/main" id="{050055B1-FA61-4AAF-910A-0FF7CA2A80F5}"/>
              </a:ext>
            </a:extLst>
          </p:cNvPr>
          <p:cNvSpPr txBox="1"/>
          <p:nvPr/>
        </p:nvSpPr>
        <p:spPr>
          <a:xfrm>
            <a:off x="274092" y="2981173"/>
            <a:ext cx="7658100" cy="1200329"/>
          </a:xfrm>
          <a:prstGeom prst="rect">
            <a:avLst/>
          </a:prstGeom>
          <a:noFill/>
        </p:spPr>
        <p:txBody>
          <a:bodyPr wrap="square" rtlCol="0">
            <a:spAutoFit/>
          </a:bodyPr>
          <a:lstStyle/>
          <a:p>
            <a:r>
              <a:rPr lang="en-US" altLang="zh-CN" sz="3600" dirty="0">
                <a:solidFill>
                  <a:schemeClr val="accent1">
                    <a:lumMod val="60000"/>
                    <a:lumOff val="40000"/>
                  </a:schemeClr>
                </a:solidFill>
              </a:rPr>
              <a:t>More reliable</a:t>
            </a:r>
          </a:p>
          <a:p>
            <a:r>
              <a:rPr lang="en-US" altLang="zh-CN" sz="3600" dirty="0">
                <a:solidFill>
                  <a:schemeClr val="accent1">
                    <a:lumMod val="60000"/>
                    <a:lumOff val="40000"/>
                  </a:schemeClr>
                </a:solidFill>
              </a:rPr>
              <a:t>for predicting fake jobs!</a:t>
            </a:r>
            <a:endParaRPr lang="zh-CN" altLang="en-US" sz="3600" dirty="0">
              <a:solidFill>
                <a:schemeClr val="accent1">
                  <a:lumMod val="60000"/>
                  <a:lumOff val="40000"/>
                </a:schemeClr>
              </a:solidFill>
            </a:endParaRPr>
          </a:p>
        </p:txBody>
      </p:sp>
      <p:sp>
        <p:nvSpPr>
          <p:cNvPr id="17" name="文本框 16">
            <a:extLst>
              <a:ext uri="{FF2B5EF4-FFF2-40B4-BE49-F238E27FC236}">
                <a16:creationId xmlns:a16="http://schemas.microsoft.com/office/drawing/2014/main" id="{3EE246AD-4F51-4446-8B96-5BDC9743275F}"/>
              </a:ext>
            </a:extLst>
          </p:cNvPr>
          <p:cNvSpPr txBox="1"/>
          <p:nvPr/>
        </p:nvSpPr>
        <p:spPr>
          <a:xfrm>
            <a:off x="274092" y="1765821"/>
            <a:ext cx="7658100" cy="707886"/>
          </a:xfrm>
          <a:prstGeom prst="rect">
            <a:avLst/>
          </a:prstGeom>
          <a:noFill/>
        </p:spPr>
        <p:txBody>
          <a:bodyPr wrap="square" rtlCol="0">
            <a:spAutoFit/>
          </a:bodyPr>
          <a:lstStyle/>
          <a:p>
            <a:r>
              <a:rPr lang="en-US" altLang="zh-CN" sz="4000" dirty="0">
                <a:solidFill>
                  <a:schemeClr val="accent1">
                    <a:lumMod val="60000"/>
                    <a:lumOff val="40000"/>
                  </a:schemeClr>
                </a:solidFill>
              </a:rPr>
              <a:t>After resampling:</a:t>
            </a:r>
            <a:endParaRPr lang="zh-CN" altLang="en-US" sz="4000" dirty="0">
              <a:solidFill>
                <a:schemeClr val="accent1">
                  <a:lumMod val="60000"/>
                  <a:lumOff val="40000"/>
                </a:schemeClr>
              </a:solidFill>
            </a:endParaRPr>
          </a:p>
        </p:txBody>
      </p:sp>
    </p:spTree>
    <p:extLst>
      <p:ext uri="{BB962C8B-B14F-4D97-AF65-F5344CB8AC3E}">
        <p14:creationId xmlns:p14="http://schemas.microsoft.com/office/powerpoint/2010/main" val="365259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1" name="组合 1">
            <a:extLst>
              <a:ext uri="{FF2B5EF4-FFF2-40B4-BE49-F238E27FC236}">
                <a16:creationId xmlns:a16="http://schemas.microsoft.com/office/drawing/2014/main" id="{0B3784E8-1F8B-4A90-932D-92E8D1EF0279}"/>
              </a:ext>
            </a:extLst>
          </p:cNvPr>
          <p:cNvGrpSpPr>
            <a:grpSpLocks/>
          </p:cNvGrpSpPr>
          <p:nvPr/>
        </p:nvGrpSpPr>
        <p:grpSpPr bwMode="auto">
          <a:xfrm>
            <a:off x="7161294" y="2238692"/>
            <a:ext cx="2986722" cy="3593148"/>
            <a:chOff x="4714081" y="1971676"/>
            <a:chExt cx="3130550" cy="3548063"/>
          </a:xfrm>
        </p:grpSpPr>
        <p:sp>
          <p:nvSpPr>
            <p:cNvPr id="17419" name="Freeform 5">
              <a:extLst>
                <a:ext uri="{FF2B5EF4-FFF2-40B4-BE49-F238E27FC236}">
                  <a16:creationId xmlns:a16="http://schemas.microsoft.com/office/drawing/2014/main" id="{0933B115-21A6-44E4-AB13-B356729E2D48}"/>
                </a:ext>
              </a:extLst>
            </p:cNvPr>
            <p:cNvSpPr>
              <a:spLocks/>
            </p:cNvSpPr>
            <p:nvPr/>
          </p:nvSpPr>
          <p:spPr bwMode="auto">
            <a:xfrm>
              <a:off x="6109493" y="3360738"/>
              <a:ext cx="631825" cy="923925"/>
            </a:xfrm>
            <a:custGeom>
              <a:avLst/>
              <a:gdLst>
                <a:gd name="T0" fmla="*/ 2147483647 w 433"/>
                <a:gd name="T1" fmla="*/ 2147483647 h 635"/>
                <a:gd name="T2" fmla="*/ 2147483647 w 433"/>
                <a:gd name="T3" fmla="*/ 2147483647 h 635"/>
                <a:gd name="T4" fmla="*/ 2147483647 w 433"/>
                <a:gd name="T5" fmla="*/ 2147483647 h 635"/>
                <a:gd name="T6" fmla="*/ 2147483647 w 433"/>
                <a:gd name="T7" fmla="*/ 2147483647 h 635"/>
                <a:gd name="T8" fmla="*/ 2147483647 w 433"/>
                <a:gd name="T9" fmla="*/ 0 h 635"/>
                <a:gd name="T10" fmla="*/ 0 w 433"/>
                <a:gd name="T11" fmla="*/ 0 h 635"/>
                <a:gd name="T12" fmla="*/ 0 w 433"/>
                <a:gd name="T13" fmla="*/ 2147483647 h 635"/>
                <a:gd name="T14" fmla="*/ 2147483647 w 433"/>
                <a:gd name="T15" fmla="*/ 2147483647 h 635"/>
                <a:gd name="T16" fmla="*/ 2147483647 w 433"/>
                <a:gd name="T17" fmla="*/ 2147483647 h 635"/>
                <a:gd name="T18" fmla="*/ 2147483647 w 433"/>
                <a:gd name="T19" fmla="*/ 2147483647 h 635"/>
                <a:gd name="T20" fmla="*/ 2147483647 w 433"/>
                <a:gd name="T21" fmla="*/ 2147483647 h 635"/>
                <a:gd name="T22" fmla="*/ 2147483647 w 433"/>
                <a:gd name="T23" fmla="*/ 2147483647 h 635"/>
                <a:gd name="T24" fmla="*/ 2147483647 w 433"/>
                <a:gd name="T25" fmla="*/ 2147483647 h 635"/>
                <a:gd name="T26" fmla="*/ 2147483647 w 433"/>
                <a:gd name="T27" fmla="*/ 2147483647 h 635"/>
                <a:gd name="T28" fmla="*/ 2147483647 w 433"/>
                <a:gd name="T29" fmla="*/ 2147483647 h 635"/>
                <a:gd name="T30" fmla="*/ 2147483647 w 433"/>
                <a:gd name="T31" fmla="*/ 2147483647 h 635"/>
                <a:gd name="T32" fmla="*/ 2147483647 w 433"/>
                <a:gd name="T33" fmla="*/ 2147483647 h 635"/>
                <a:gd name="T34" fmla="*/ 2147483647 w 433"/>
                <a:gd name="T35" fmla="*/ 2147483647 h 635"/>
                <a:gd name="T36" fmla="*/ 2147483647 w 433"/>
                <a:gd name="T37" fmla="*/ 2147483647 h 635"/>
                <a:gd name="T38" fmla="*/ 2147483647 w 433"/>
                <a:gd name="T39" fmla="*/ 2147483647 h 635"/>
                <a:gd name="T40" fmla="*/ 2147483647 w 433"/>
                <a:gd name="T41" fmla="*/ 2147483647 h 635"/>
                <a:gd name="T42" fmla="*/ 2147483647 w 433"/>
                <a:gd name="T43" fmla="*/ 2147483647 h 635"/>
                <a:gd name="T44" fmla="*/ 2147483647 w 433"/>
                <a:gd name="T45" fmla="*/ 2147483647 h 635"/>
                <a:gd name="T46" fmla="*/ 2147483647 w 433"/>
                <a:gd name="T47" fmla="*/ 2147483647 h 635"/>
                <a:gd name="T48" fmla="*/ 2147483647 w 433"/>
                <a:gd name="T49" fmla="*/ 2147483647 h 6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3" h="635">
                  <a:moveTo>
                    <a:pt x="293" y="94"/>
                  </a:moveTo>
                  <a:cubicBezTo>
                    <a:pt x="304" y="84"/>
                    <a:pt x="318" y="79"/>
                    <a:pt x="334" y="80"/>
                  </a:cubicBezTo>
                  <a:cubicBezTo>
                    <a:pt x="360" y="81"/>
                    <a:pt x="391" y="108"/>
                    <a:pt x="401" y="118"/>
                  </a:cubicBezTo>
                  <a:cubicBezTo>
                    <a:pt x="433" y="118"/>
                    <a:pt x="433" y="118"/>
                    <a:pt x="433" y="118"/>
                  </a:cubicBezTo>
                  <a:cubicBezTo>
                    <a:pt x="433" y="0"/>
                    <a:pt x="433" y="0"/>
                    <a:pt x="433" y="0"/>
                  </a:cubicBezTo>
                  <a:cubicBezTo>
                    <a:pt x="0" y="0"/>
                    <a:pt x="0" y="0"/>
                    <a:pt x="0" y="0"/>
                  </a:cubicBezTo>
                  <a:cubicBezTo>
                    <a:pt x="0" y="463"/>
                    <a:pt x="0" y="463"/>
                    <a:pt x="0" y="463"/>
                  </a:cubicBezTo>
                  <a:cubicBezTo>
                    <a:pt x="158" y="463"/>
                    <a:pt x="158" y="463"/>
                    <a:pt x="158" y="463"/>
                  </a:cubicBezTo>
                  <a:cubicBezTo>
                    <a:pt x="164" y="463"/>
                    <a:pt x="169" y="468"/>
                    <a:pt x="169" y="474"/>
                  </a:cubicBezTo>
                  <a:cubicBezTo>
                    <a:pt x="169" y="528"/>
                    <a:pt x="169" y="528"/>
                    <a:pt x="169" y="528"/>
                  </a:cubicBezTo>
                  <a:cubicBezTo>
                    <a:pt x="169" y="532"/>
                    <a:pt x="168" y="535"/>
                    <a:pt x="165" y="537"/>
                  </a:cubicBezTo>
                  <a:cubicBezTo>
                    <a:pt x="156" y="544"/>
                    <a:pt x="130" y="568"/>
                    <a:pt x="129" y="586"/>
                  </a:cubicBezTo>
                  <a:cubicBezTo>
                    <a:pt x="129" y="598"/>
                    <a:pt x="133" y="611"/>
                    <a:pt x="141" y="619"/>
                  </a:cubicBezTo>
                  <a:cubicBezTo>
                    <a:pt x="151" y="630"/>
                    <a:pt x="166" y="635"/>
                    <a:pt x="183" y="635"/>
                  </a:cubicBezTo>
                  <a:cubicBezTo>
                    <a:pt x="207" y="635"/>
                    <a:pt x="248" y="630"/>
                    <a:pt x="250" y="594"/>
                  </a:cubicBezTo>
                  <a:cubicBezTo>
                    <a:pt x="253" y="560"/>
                    <a:pt x="210" y="533"/>
                    <a:pt x="210" y="533"/>
                  </a:cubicBezTo>
                  <a:cubicBezTo>
                    <a:pt x="206" y="531"/>
                    <a:pt x="204" y="527"/>
                    <a:pt x="204" y="524"/>
                  </a:cubicBezTo>
                  <a:cubicBezTo>
                    <a:pt x="204" y="471"/>
                    <a:pt x="204" y="471"/>
                    <a:pt x="204" y="471"/>
                  </a:cubicBezTo>
                  <a:cubicBezTo>
                    <a:pt x="204" y="465"/>
                    <a:pt x="209" y="460"/>
                    <a:pt x="215" y="460"/>
                  </a:cubicBezTo>
                  <a:cubicBezTo>
                    <a:pt x="433" y="460"/>
                    <a:pt x="433" y="460"/>
                    <a:pt x="433" y="460"/>
                  </a:cubicBezTo>
                  <a:cubicBezTo>
                    <a:pt x="433" y="199"/>
                    <a:pt x="433" y="199"/>
                    <a:pt x="433" y="199"/>
                  </a:cubicBezTo>
                  <a:cubicBezTo>
                    <a:pt x="410" y="199"/>
                    <a:pt x="410" y="199"/>
                    <a:pt x="410" y="199"/>
                  </a:cubicBezTo>
                  <a:cubicBezTo>
                    <a:pt x="399" y="211"/>
                    <a:pt x="368" y="243"/>
                    <a:pt x="338" y="243"/>
                  </a:cubicBezTo>
                  <a:cubicBezTo>
                    <a:pt x="305" y="243"/>
                    <a:pt x="270" y="222"/>
                    <a:pt x="270" y="161"/>
                  </a:cubicBezTo>
                  <a:cubicBezTo>
                    <a:pt x="270" y="124"/>
                    <a:pt x="282" y="104"/>
                    <a:pt x="293" y="94"/>
                  </a:cubicBezTo>
                  <a:close/>
                </a:path>
              </a:pathLst>
            </a:cu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20" name="Freeform 6">
              <a:extLst>
                <a:ext uri="{FF2B5EF4-FFF2-40B4-BE49-F238E27FC236}">
                  <a16:creationId xmlns:a16="http://schemas.microsoft.com/office/drawing/2014/main" id="{A3F71216-8B07-4B72-B56D-53CF051EB900}"/>
                </a:ext>
              </a:extLst>
            </p:cNvPr>
            <p:cNvSpPr>
              <a:spLocks/>
            </p:cNvSpPr>
            <p:nvPr/>
          </p:nvSpPr>
          <p:spPr bwMode="auto">
            <a:xfrm>
              <a:off x="5444331" y="3360738"/>
              <a:ext cx="633413" cy="674688"/>
            </a:xfrm>
            <a:custGeom>
              <a:avLst/>
              <a:gdLst>
                <a:gd name="T0" fmla="*/ 2147483647 w 435"/>
                <a:gd name="T1" fmla="*/ 0 h 463"/>
                <a:gd name="T2" fmla="*/ 2147483647 w 435"/>
                <a:gd name="T3" fmla="*/ 0 h 463"/>
                <a:gd name="T4" fmla="*/ 2147483647 w 435"/>
                <a:gd name="T5" fmla="*/ 2147483647 h 463"/>
                <a:gd name="T6" fmla="*/ 2147483647 w 435"/>
                <a:gd name="T7" fmla="*/ 2147483647 h 463"/>
                <a:gd name="T8" fmla="*/ 2147483647 w 435"/>
                <a:gd name="T9" fmla="*/ 2147483647 h 463"/>
                <a:gd name="T10" fmla="*/ 2147483647 w 435"/>
                <a:gd name="T11" fmla="*/ 2147483647 h 463"/>
                <a:gd name="T12" fmla="*/ 2147483647 w 435"/>
                <a:gd name="T13" fmla="*/ 2147483647 h 463"/>
                <a:gd name="T14" fmla="*/ 2147483647 w 435"/>
                <a:gd name="T15" fmla="*/ 2147483647 h 463"/>
                <a:gd name="T16" fmla="*/ 2147483647 w 435"/>
                <a:gd name="T17" fmla="*/ 2147483647 h 463"/>
                <a:gd name="T18" fmla="*/ 0 w 435"/>
                <a:gd name="T19" fmla="*/ 2147483647 h 463"/>
                <a:gd name="T20" fmla="*/ 0 w 435"/>
                <a:gd name="T21" fmla="*/ 2147483647 h 463"/>
                <a:gd name="T22" fmla="*/ 2147483647 w 435"/>
                <a:gd name="T23" fmla="*/ 2147483647 h 463"/>
                <a:gd name="T24" fmla="*/ 2147483647 w 435"/>
                <a:gd name="T25" fmla="*/ 2147483647 h 463"/>
                <a:gd name="T26" fmla="*/ 2147483647 w 435"/>
                <a:gd name="T27" fmla="*/ 0 h 4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5" h="463">
                  <a:moveTo>
                    <a:pt x="435" y="0"/>
                  </a:moveTo>
                  <a:cubicBezTo>
                    <a:pt x="2" y="0"/>
                    <a:pt x="2" y="0"/>
                    <a:pt x="2" y="0"/>
                  </a:cubicBezTo>
                  <a:cubicBezTo>
                    <a:pt x="2" y="113"/>
                    <a:pt x="2" y="113"/>
                    <a:pt x="2" y="113"/>
                  </a:cubicBezTo>
                  <a:cubicBezTo>
                    <a:pt x="32" y="113"/>
                    <a:pt x="32" y="113"/>
                    <a:pt x="32" y="113"/>
                  </a:cubicBezTo>
                  <a:cubicBezTo>
                    <a:pt x="40" y="99"/>
                    <a:pt x="61" y="69"/>
                    <a:pt x="104" y="70"/>
                  </a:cubicBezTo>
                  <a:cubicBezTo>
                    <a:pt x="166" y="72"/>
                    <a:pt x="166" y="134"/>
                    <a:pt x="166" y="154"/>
                  </a:cubicBezTo>
                  <a:cubicBezTo>
                    <a:pt x="166" y="184"/>
                    <a:pt x="159" y="205"/>
                    <a:pt x="145" y="219"/>
                  </a:cubicBezTo>
                  <a:cubicBezTo>
                    <a:pt x="134" y="229"/>
                    <a:pt x="119" y="234"/>
                    <a:pt x="100" y="234"/>
                  </a:cubicBezTo>
                  <a:cubicBezTo>
                    <a:pt x="63" y="233"/>
                    <a:pt x="42" y="209"/>
                    <a:pt x="34" y="192"/>
                  </a:cubicBezTo>
                  <a:cubicBezTo>
                    <a:pt x="0" y="192"/>
                    <a:pt x="0" y="192"/>
                    <a:pt x="0" y="192"/>
                  </a:cubicBezTo>
                  <a:cubicBezTo>
                    <a:pt x="0" y="442"/>
                    <a:pt x="0" y="442"/>
                    <a:pt x="0" y="442"/>
                  </a:cubicBezTo>
                  <a:cubicBezTo>
                    <a:pt x="4" y="449"/>
                    <a:pt x="7" y="456"/>
                    <a:pt x="9" y="463"/>
                  </a:cubicBezTo>
                  <a:cubicBezTo>
                    <a:pt x="435" y="463"/>
                    <a:pt x="435" y="463"/>
                    <a:pt x="435" y="463"/>
                  </a:cubicBezTo>
                  <a:lnTo>
                    <a:pt x="43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21" name="Freeform 7">
              <a:extLst>
                <a:ext uri="{FF2B5EF4-FFF2-40B4-BE49-F238E27FC236}">
                  <a16:creationId xmlns:a16="http://schemas.microsoft.com/office/drawing/2014/main" id="{23360FCE-9FF1-4679-A211-36D84FA05B35}"/>
                </a:ext>
              </a:extLst>
            </p:cNvPr>
            <p:cNvSpPr>
              <a:spLocks/>
            </p:cNvSpPr>
            <p:nvPr/>
          </p:nvSpPr>
          <p:spPr bwMode="auto">
            <a:xfrm>
              <a:off x="5447506" y="1971676"/>
              <a:ext cx="1622425" cy="896938"/>
            </a:xfrm>
            <a:custGeom>
              <a:avLst/>
              <a:gdLst>
                <a:gd name="T0" fmla="*/ 0 w 1114"/>
                <a:gd name="T1" fmla="*/ 2147483647 h 616"/>
                <a:gd name="T2" fmla="*/ 2147483647 w 1114"/>
                <a:gd name="T3" fmla="*/ 2147483647 h 616"/>
                <a:gd name="T4" fmla="*/ 2147483647 w 1114"/>
                <a:gd name="T5" fmla="*/ 2147483647 h 616"/>
                <a:gd name="T6" fmla="*/ 2147483647 w 1114"/>
                <a:gd name="T7" fmla="*/ 2147483647 h 616"/>
                <a:gd name="T8" fmla="*/ 2147483647 w 1114"/>
                <a:gd name="T9" fmla="*/ 2147483647 h 616"/>
                <a:gd name="T10" fmla="*/ 2147483647 w 1114"/>
                <a:gd name="T11" fmla="*/ 2147483647 h 616"/>
                <a:gd name="T12" fmla="*/ 2147483647 w 1114"/>
                <a:gd name="T13" fmla="*/ 2147483647 h 616"/>
                <a:gd name="T14" fmla="*/ 2147483647 w 1114"/>
                <a:gd name="T15" fmla="*/ 2147483647 h 616"/>
                <a:gd name="T16" fmla="*/ 2147483647 w 1114"/>
                <a:gd name="T17" fmla="*/ 2147483647 h 616"/>
                <a:gd name="T18" fmla="*/ 2147483647 w 1114"/>
                <a:gd name="T19" fmla="*/ 2147483647 h 616"/>
                <a:gd name="T20" fmla="*/ 2147483647 w 1114"/>
                <a:gd name="T21" fmla="*/ 2147483647 h 616"/>
                <a:gd name="T22" fmla="*/ 2147483647 w 1114"/>
                <a:gd name="T23" fmla="*/ 2147483647 h 616"/>
                <a:gd name="T24" fmla="*/ 2147483647 w 1114"/>
                <a:gd name="T25" fmla="*/ 2147483647 h 616"/>
                <a:gd name="T26" fmla="*/ 2147483647 w 1114"/>
                <a:gd name="T27" fmla="*/ 2147483647 h 616"/>
                <a:gd name="T28" fmla="*/ 2147483647 w 1114"/>
                <a:gd name="T29" fmla="*/ 2147483647 h 616"/>
                <a:gd name="T30" fmla="*/ 2147483647 w 1114"/>
                <a:gd name="T31" fmla="*/ 2147483647 h 616"/>
                <a:gd name="T32" fmla="*/ 2147483647 w 1114"/>
                <a:gd name="T33" fmla="*/ 2147483647 h 616"/>
                <a:gd name="T34" fmla="*/ 2147483647 w 1114"/>
                <a:gd name="T35" fmla="*/ 2147483647 h 616"/>
                <a:gd name="T36" fmla="*/ 2147483647 w 1114"/>
                <a:gd name="T37" fmla="*/ 2147483647 h 616"/>
                <a:gd name="T38" fmla="*/ 2147483647 w 1114"/>
                <a:gd name="T39" fmla="*/ 2147483647 h 616"/>
                <a:gd name="T40" fmla="*/ 2147483647 w 1114"/>
                <a:gd name="T41" fmla="*/ 2147483647 h 616"/>
                <a:gd name="T42" fmla="*/ 2147483647 w 1114"/>
                <a:gd name="T43" fmla="*/ 2147483647 h 616"/>
                <a:gd name="T44" fmla="*/ 0 w 1114"/>
                <a:gd name="T45" fmla="*/ 2147483647 h 616"/>
                <a:gd name="T46" fmla="*/ 0 w 1114"/>
                <a:gd name="T47" fmla="*/ 2147483647 h 6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14" h="616">
                  <a:moveTo>
                    <a:pt x="0" y="445"/>
                  </a:moveTo>
                  <a:cubicBezTo>
                    <a:pt x="186" y="445"/>
                    <a:pt x="186" y="445"/>
                    <a:pt x="186" y="445"/>
                  </a:cubicBezTo>
                  <a:cubicBezTo>
                    <a:pt x="192" y="445"/>
                    <a:pt x="197" y="449"/>
                    <a:pt x="197" y="456"/>
                  </a:cubicBezTo>
                  <a:cubicBezTo>
                    <a:pt x="197" y="511"/>
                    <a:pt x="197" y="511"/>
                    <a:pt x="197" y="511"/>
                  </a:cubicBezTo>
                  <a:cubicBezTo>
                    <a:pt x="197" y="515"/>
                    <a:pt x="196" y="519"/>
                    <a:pt x="192" y="521"/>
                  </a:cubicBezTo>
                  <a:cubicBezTo>
                    <a:pt x="184" y="526"/>
                    <a:pt x="161" y="546"/>
                    <a:pt x="161" y="565"/>
                  </a:cubicBezTo>
                  <a:cubicBezTo>
                    <a:pt x="161" y="591"/>
                    <a:pt x="179" y="616"/>
                    <a:pt x="213" y="616"/>
                  </a:cubicBezTo>
                  <a:cubicBezTo>
                    <a:pt x="249" y="616"/>
                    <a:pt x="278" y="597"/>
                    <a:pt x="279" y="571"/>
                  </a:cubicBezTo>
                  <a:cubicBezTo>
                    <a:pt x="280" y="534"/>
                    <a:pt x="240" y="519"/>
                    <a:pt x="240" y="519"/>
                  </a:cubicBezTo>
                  <a:cubicBezTo>
                    <a:pt x="235" y="517"/>
                    <a:pt x="232" y="513"/>
                    <a:pt x="233" y="508"/>
                  </a:cubicBezTo>
                  <a:cubicBezTo>
                    <a:pt x="234" y="458"/>
                    <a:pt x="234" y="458"/>
                    <a:pt x="234" y="458"/>
                  </a:cubicBezTo>
                  <a:cubicBezTo>
                    <a:pt x="234" y="452"/>
                    <a:pt x="239" y="448"/>
                    <a:pt x="245" y="448"/>
                  </a:cubicBezTo>
                  <a:cubicBezTo>
                    <a:pt x="647" y="448"/>
                    <a:pt x="647" y="448"/>
                    <a:pt x="647" y="448"/>
                  </a:cubicBezTo>
                  <a:cubicBezTo>
                    <a:pt x="647" y="412"/>
                    <a:pt x="647" y="412"/>
                    <a:pt x="647" y="412"/>
                  </a:cubicBezTo>
                  <a:cubicBezTo>
                    <a:pt x="634" y="404"/>
                    <a:pt x="605" y="380"/>
                    <a:pt x="605" y="339"/>
                  </a:cubicBezTo>
                  <a:cubicBezTo>
                    <a:pt x="605" y="298"/>
                    <a:pt x="646" y="279"/>
                    <a:pt x="683" y="279"/>
                  </a:cubicBezTo>
                  <a:cubicBezTo>
                    <a:pt x="722" y="279"/>
                    <a:pt x="767" y="294"/>
                    <a:pt x="767" y="338"/>
                  </a:cubicBezTo>
                  <a:cubicBezTo>
                    <a:pt x="767" y="378"/>
                    <a:pt x="739" y="404"/>
                    <a:pt x="728" y="413"/>
                  </a:cubicBezTo>
                  <a:cubicBezTo>
                    <a:pt x="728" y="446"/>
                    <a:pt x="728" y="446"/>
                    <a:pt x="728" y="446"/>
                  </a:cubicBezTo>
                  <a:cubicBezTo>
                    <a:pt x="1114" y="446"/>
                    <a:pt x="1114" y="446"/>
                    <a:pt x="1114" y="446"/>
                  </a:cubicBezTo>
                  <a:cubicBezTo>
                    <a:pt x="1078" y="356"/>
                    <a:pt x="1025" y="265"/>
                    <a:pt x="952" y="204"/>
                  </a:cubicBezTo>
                  <a:cubicBezTo>
                    <a:pt x="809" y="83"/>
                    <a:pt x="677" y="5"/>
                    <a:pt x="460" y="2"/>
                  </a:cubicBezTo>
                  <a:cubicBezTo>
                    <a:pt x="326" y="0"/>
                    <a:pt x="149" y="37"/>
                    <a:pt x="0" y="148"/>
                  </a:cubicBezTo>
                  <a:lnTo>
                    <a:pt x="0" y="44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22" name="Freeform 8">
              <a:extLst>
                <a:ext uri="{FF2B5EF4-FFF2-40B4-BE49-F238E27FC236}">
                  <a16:creationId xmlns:a16="http://schemas.microsoft.com/office/drawing/2014/main" id="{E54C6E1D-3F36-4611-B5A7-1A2E9EA64739}"/>
                </a:ext>
              </a:extLst>
            </p:cNvPr>
            <p:cNvSpPr>
              <a:spLocks/>
            </p:cNvSpPr>
            <p:nvPr/>
          </p:nvSpPr>
          <p:spPr bwMode="auto">
            <a:xfrm>
              <a:off x="6109493" y="2409826"/>
              <a:ext cx="869950" cy="919163"/>
            </a:xfrm>
            <a:custGeom>
              <a:avLst/>
              <a:gdLst>
                <a:gd name="T0" fmla="*/ 2147483647 w 597"/>
                <a:gd name="T1" fmla="*/ 2147483647 h 631"/>
                <a:gd name="T2" fmla="*/ 2147483647 w 597"/>
                <a:gd name="T3" fmla="*/ 2147483647 h 631"/>
                <a:gd name="T4" fmla="*/ 2147483647 w 597"/>
                <a:gd name="T5" fmla="*/ 2147483647 h 631"/>
                <a:gd name="T6" fmla="*/ 2147483647 w 597"/>
                <a:gd name="T7" fmla="*/ 2147483647 h 631"/>
                <a:gd name="T8" fmla="*/ 2147483647 w 597"/>
                <a:gd name="T9" fmla="*/ 2147483647 h 631"/>
                <a:gd name="T10" fmla="*/ 2147483647 w 597"/>
                <a:gd name="T11" fmla="*/ 2147483647 h 631"/>
                <a:gd name="T12" fmla="*/ 2147483647 w 597"/>
                <a:gd name="T13" fmla="*/ 2147483647 h 631"/>
                <a:gd name="T14" fmla="*/ 2147483647 w 597"/>
                <a:gd name="T15" fmla="*/ 2147483647 h 631"/>
                <a:gd name="T16" fmla="*/ 2147483647 w 597"/>
                <a:gd name="T17" fmla="*/ 2147483647 h 631"/>
                <a:gd name="T18" fmla="*/ 2147483647 w 597"/>
                <a:gd name="T19" fmla="*/ 2147483647 h 631"/>
                <a:gd name="T20" fmla="*/ 2147483647 w 597"/>
                <a:gd name="T21" fmla="*/ 2147483647 h 631"/>
                <a:gd name="T22" fmla="*/ 2147483647 w 597"/>
                <a:gd name="T23" fmla="*/ 2147483647 h 631"/>
                <a:gd name="T24" fmla="*/ 2147483647 w 597"/>
                <a:gd name="T25" fmla="*/ 2147483647 h 631"/>
                <a:gd name="T26" fmla="*/ 2147483647 w 597"/>
                <a:gd name="T27" fmla="*/ 2147483647 h 631"/>
                <a:gd name="T28" fmla="*/ 2147483647 w 597"/>
                <a:gd name="T29" fmla="*/ 2147483647 h 631"/>
                <a:gd name="T30" fmla="*/ 2147483647 w 597"/>
                <a:gd name="T31" fmla="*/ 2147483647 h 631"/>
                <a:gd name="T32" fmla="*/ 2147483647 w 597"/>
                <a:gd name="T33" fmla="*/ 2147483647 h 631"/>
                <a:gd name="T34" fmla="*/ 2147483647 w 597"/>
                <a:gd name="T35" fmla="*/ 0 h 631"/>
                <a:gd name="T36" fmla="*/ 2147483647 w 597"/>
                <a:gd name="T37" fmla="*/ 2147483647 h 631"/>
                <a:gd name="T38" fmla="*/ 2147483647 w 597"/>
                <a:gd name="T39" fmla="*/ 2147483647 h 631"/>
                <a:gd name="T40" fmla="*/ 2147483647 w 597"/>
                <a:gd name="T41" fmla="*/ 2147483647 h 631"/>
                <a:gd name="T42" fmla="*/ 2147483647 w 597"/>
                <a:gd name="T43" fmla="*/ 2147483647 h 631"/>
                <a:gd name="T44" fmla="*/ 2147483647 w 597"/>
                <a:gd name="T45" fmla="*/ 2147483647 h 631"/>
                <a:gd name="T46" fmla="*/ 0 w 597"/>
                <a:gd name="T47" fmla="*/ 2147483647 h 631"/>
                <a:gd name="T48" fmla="*/ 0 w 597"/>
                <a:gd name="T49" fmla="*/ 2147483647 h 631"/>
                <a:gd name="T50" fmla="*/ 2147483647 w 597"/>
                <a:gd name="T51" fmla="*/ 2147483647 h 631"/>
                <a:gd name="T52" fmla="*/ 2147483647 w 597"/>
                <a:gd name="T53" fmla="*/ 2147483647 h 6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97" h="631">
                  <a:moveTo>
                    <a:pt x="433" y="422"/>
                  </a:moveTo>
                  <a:cubicBezTo>
                    <a:pt x="433" y="416"/>
                    <a:pt x="438" y="411"/>
                    <a:pt x="445" y="411"/>
                  </a:cubicBezTo>
                  <a:cubicBezTo>
                    <a:pt x="492" y="411"/>
                    <a:pt x="492" y="411"/>
                    <a:pt x="492" y="411"/>
                  </a:cubicBezTo>
                  <a:cubicBezTo>
                    <a:pt x="496" y="411"/>
                    <a:pt x="499" y="413"/>
                    <a:pt x="501" y="415"/>
                  </a:cubicBezTo>
                  <a:cubicBezTo>
                    <a:pt x="509" y="425"/>
                    <a:pt x="533" y="451"/>
                    <a:pt x="556" y="451"/>
                  </a:cubicBezTo>
                  <a:cubicBezTo>
                    <a:pt x="587" y="451"/>
                    <a:pt x="597" y="419"/>
                    <a:pt x="597" y="389"/>
                  </a:cubicBezTo>
                  <a:cubicBezTo>
                    <a:pt x="597" y="356"/>
                    <a:pt x="583" y="336"/>
                    <a:pt x="557" y="334"/>
                  </a:cubicBezTo>
                  <a:cubicBezTo>
                    <a:pt x="540" y="333"/>
                    <a:pt x="513" y="358"/>
                    <a:pt x="499" y="374"/>
                  </a:cubicBezTo>
                  <a:cubicBezTo>
                    <a:pt x="497" y="376"/>
                    <a:pt x="494" y="377"/>
                    <a:pt x="491" y="377"/>
                  </a:cubicBezTo>
                  <a:cubicBezTo>
                    <a:pt x="441" y="377"/>
                    <a:pt x="441" y="377"/>
                    <a:pt x="441" y="377"/>
                  </a:cubicBezTo>
                  <a:cubicBezTo>
                    <a:pt x="435" y="377"/>
                    <a:pt x="430" y="372"/>
                    <a:pt x="430" y="366"/>
                  </a:cubicBezTo>
                  <a:cubicBezTo>
                    <a:pt x="430" y="167"/>
                    <a:pt x="430" y="167"/>
                    <a:pt x="430" y="167"/>
                  </a:cubicBezTo>
                  <a:cubicBezTo>
                    <a:pt x="261" y="167"/>
                    <a:pt x="261" y="167"/>
                    <a:pt x="261" y="167"/>
                  </a:cubicBezTo>
                  <a:cubicBezTo>
                    <a:pt x="255" y="167"/>
                    <a:pt x="250" y="162"/>
                    <a:pt x="250" y="156"/>
                  </a:cubicBezTo>
                  <a:cubicBezTo>
                    <a:pt x="250" y="107"/>
                    <a:pt x="250" y="107"/>
                    <a:pt x="250" y="107"/>
                  </a:cubicBezTo>
                  <a:cubicBezTo>
                    <a:pt x="250" y="103"/>
                    <a:pt x="252" y="100"/>
                    <a:pt x="256" y="98"/>
                  </a:cubicBezTo>
                  <a:cubicBezTo>
                    <a:pt x="256" y="97"/>
                    <a:pt x="290" y="75"/>
                    <a:pt x="290" y="37"/>
                  </a:cubicBezTo>
                  <a:cubicBezTo>
                    <a:pt x="290" y="2"/>
                    <a:pt x="238" y="0"/>
                    <a:pt x="228" y="0"/>
                  </a:cubicBezTo>
                  <a:cubicBezTo>
                    <a:pt x="207" y="0"/>
                    <a:pt x="172" y="8"/>
                    <a:pt x="172" y="38"/>
                  </a:cubicBezTo>
                  <a:cubicBezTo>
                    <a:pt x="172" y="76"/>
                    <a:pt x="206" y="95"/>
                    <a:pt x="208" y="96"/>
                  </a:cubicBezTo>
                  <a:cubicBezTo>
                    <a:pt x="211" y="97"/>
                    <a:pt x="214" y="101"/>
                    <a:pt x="214" y="105"/>
                  </a:cubicBezTo>
                  <a:cubicBezTo>
                    <a:pt x="214" y="158"/>
                    <a:pt x="214" y="158"/>
                    <a:pt x="214" y="158"/>
                  </a:cubicBezTo>
                  <a:cubicBezTo>
                    <a:pt x="214" y="164"/>
                    <a:pt x="209" y="169"/>
                    <a:pt x="203" y="169"/>
                  </a:cubicBezTo>
                  <a:cubicBezTo>
                    <a:pt x="0" y="169"/>
                    <a:pt x="0" y="169"/>
                    <a:pt x="0" y="169"/>
                  </a:cubicBezTo>
                  <a:cubicBezTo>
                    <a:pt x="0" y="631"/>
                    <a:pt x="0" y="631"/>
                    <a:pt x="0" y="631"/>
                  </a:cubicBezTo>
                  <a:cubicBezTo>
                    <a:pt x="433" y="631"/>
                    <a:pt x="433" y="631"/>
                    <a:pt x="433" y="631"/>
                  </a:cubicBezTo>
                  <a:lnTo>
                    <a:pt x="433" y="42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23" name="Freeform 9">
              <a:extLst>
                <a:ext uri="{FF2B5EF4-FFF2-40B4-BE49-F238E27FC236}">
                  <a16:creationId xmlns:a16="http://schemas.microsoft.com/office/drawing/2014/main" id="{BD8DE2B3-0EEB-4565-A975-26EBFBF047C9}"/>
                </a:ext>
              </a:extLst>
            </p:cNvPr>
            <p:cNvSpPr>
              <a:spLocks/>
            </p:cNvSpPr>
            <p:nvPr/>
          </p:nvSpPr>
          <p:spPr bwMode="auto">
            <a:xfrm>
              <a:off x="6534943" y="2655888"/>
              <a:ext cx="609600" cy="1319213"/>
            </a:xfrm>
            <a:custGeom>
              <a:avLst/>
              <a:gdLst>
                <a:gd name="T0" fmla="*/ 2147483647 w 418"/>
                <a:gd name="T1" fmla="*/ 0 h 906"/>
                <a:gd name="T2" fmla="*/ 2147483647 w 418"/>
                <a:gd name="T3" fmla="*/ 2147483647 h 906"/>
                <a:gd name="T4" fmla="*/ 2147483647 w 418"/>
                <a:gd name="T5" fmla="*/ 2147483647 h 906"/>
                <a:gd name="T6" fmla="*/ 2147483647 w 418"/>
                <a:gd name="T7" fmla="*/ 2147483647 h 906"/>
                <a:gd name="T8" fmla="*/ 2147483647 w 418"/>
                <a:gd name="T9" fmla="*/ 2147483647 h 906"/>
                <a:gd name="T10" fmla="*/ 2147483647 w 418"/>
                <a:gd name="T11" fmla="*/ 2147483647 h 906"/>
                <a:gd name="T12" fmla="*/ 2147483647 w 418"/>
                <a:gd name="T13" fmla="*/ 2147483647 h 906"/>
                <a:gd name="T14" fmla="*/ 2147483647 w 418"/>
                <a:gd name="T15" fmla="*/ 2147483647 h 906"/>
                <a:gd name="T16" fmla="*/ 2147483647 w 418"/>
                <a:gd name="T17" fmla="*/ 2147483647 h 906"/>
                <a:gd name="T18" fmla="*/ 2147483647 w 418"/>
                <a:gd name="T19" fmla="*/ 2147483647 h 906"/>
                <a:gd name="T20" fmla="*/ 2147483647 w 418"/>
                <a:gd name="T21" fmla="*/ 2147483647 h 906"/>
                <a:gd name="T22" fmla="*/ 2147483647 w 418"/>
                <a:gd name="T23" fmla="*/ 2147483647 h 906"/>
                <a:gd name="T24" fmla="*/ 2147483647 w 418"/>
                <a:gd name="T25" fmla="*/ 2147483647 h 906"/>
                <a:gd name="T26" fmla="*/ 2147483647 w 418"/>
                <a:gd name="T27" fmla="*/ 2147483647 h 906"/>
                <a:gd name="T28" fmla="*/ 0 w 418"/>
                <a:gd name="T29" fmla="*/ 2147483647 h 906"/>
                <a:gd name="T30" fmla="*/ 2147483647 w 418"/>
                <a:gd name="T31" fmla="*/ 2147483647 h 906"/>
                <a:gd name="T32" fmla="*/ 2147483647 w 418"/>
                <a:gd name="T33" fmla="*/ 2147483647 h 906"/>
                <a:gd name="T34" fmla="*/ 2147483647 w 418"/>
                <a:gd name="T35" fmla="*/ 2147483647 h 906"/>
                <a:gd name="T36" fmla="*/ 2147483647 w 418"/>
                <a:gd name="T37" fmla="*/ 2147483647 h 906"/>
                <a:gd name="T38" fmla="*/ 2147483647 w 418"/>
                <a:gd name="T39" fmla="*/ 2147483647 h 906"/>
                <a:gd name="T40" fmla="*/ 2147483647 w 418"/>
                <a:gd name="T41" fmla="*/ 2147483647 h 906"/>
                <a:gd name="T42" fmla="*/ 2147483647 w 418"/>
                <a:gd name="T43" fmla="*/ 2147483647 h 906"/>
                <a:gd name="T44" fmla="*/ 2147483647 w 418"/>
                <a:gd name="T45" fmla="*/ 2147483647 h 906"/>
                <a:gd name="T46" fmla="*/ 2147483647 w 418"/>
                <a:gd name="T47" fmla="*/ 0 h 906"/>
                <a:gd name="T48" fmla="*/ 2147483647 w 418"/>
                <a:gd name="T49" fmla="*/ 0 h 9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8" h="906">
                  <a:moveTo>
                    <a:pt x="160" y="0"/>
                  </a:moveTo>
                  <a:cubicBezTo>
                    <a:pt x="160" y="186"/>
                    <a:pt x="160" y="186"/>
                    <a:pt x="160" y="186"/>
                  </a:cubicBezTo>
                  <a:cubicBezTo>
                    <a:pt x="194" y="186"/>
                    <a:pt x="194" y="186"/>
                    <a:pt x="194" y="186"/>
                  </a:cubicBezTo>
                  <a:cubicBezTo>
                    <a:pt x="205" y="174"/>
                    <a:pt x="238" y="142"/>
                    <a:pt x="266" y="143"/>
                  </a:cubicBezTo>
                  <a:cubicBezTo>
                    <a:pt x="296" y="145"/>
                    <a:pt x="328" y="166"/>
                    <a:pt x="328" y="220"/>
                  </a:cubicBezTo>
                  <a:cubicBezTo>
                    <a:pt x="328" y="271"/>
                    <a:pt x="303" y="304"/>
                    <a:pt x="264" y="304"/>
                  </a:cubicBezTo>
                  <a:cubicBezTo>
                    <a:pt x="232" y="304"/>
                    <a:pt x="205" y="275"/>
                    <a:pt x="195" y="264"/>
                  </a:cubicBezTo>
                  <a:cubicBezTo>
                    <a:pt x="164" y="264"/>
                    <a:pt x="164" y="264"/>
                    <a:pt x="164" y="264"/>
                  </a:cubicBezTo>
                  <a:cubicBezTo>
                    <a:pt x="164" y="613"/>
                    <a:pt x="164" y="613"/>
                    <a:pt x="164" y="613"/>
                  </a:cubicBezTo>
                  <a:cubicBezTo>
                    <a:pt x="164" y="619"/>
                    <a:pt x="159" y="624"/>
                    <a:pt x="153" y="624"/>
                  </a:cubicBezTo>
                  <a:cubicBezTo>
                    <a:pt x="105" y="624"/>
                    <a:pt x="105" y="624"/>
                    <a:pt x="105" y="624"/>
                  </a:cubicBezTo>
                  <a:cubicBezTo>
                    <a:pt x="102" y="624"/>
                    <a:pt x="99" y="623"/>
                    <a:pt x="97" y="621"/>
                  </a:cubicBezTo>
                  <a:cubicBezTo>
                    <a:pt x="88" y="611"/>
                    <a:pt x="59" y="587"/>
                    <a:pt x="40" y="586"/>
                  </a:cubicBezTo>
                  <a:cubicBezTo>
                    <a:pt x="31" y="585"/>
                    <a:pt x="22" y="588"/>
                    <a:pt x="16" y="594"/>
                  </a:cubicBezTo>
                  <a:cubicBezTo>
                    <a:pt x="5" y="604"/>
                    <a:pt x="0" y="622"/>
                    <a:pt x="0" y="645"/>
                  </a:cubicBezTo>
                  <a:cubicBezTo>
                    <a:pt x="0" y="683"/>
                    <a:pt x="16" y="705"/>
                    <a:pt x="46" y="705"/>
                  </a:cubicBezTo>
                  <a:cubicBezTo>
                    <a:pt x="66" y="705"/>
                    <a:pt x="96" y="675"/>
                    <a:pt x="104" y="665"/>
                  </a:cubicBezTo>
                  <a:cubicBezTo>
                    <a:pt x="106" y="662"/>
                    <a:pt x="109" y="661"/>
                    <a:pt x="113" y="661"/>
                  </a:cubicBezTo>
                  <a:cubicBezTo>
                    <a:pt x="153" y="661"/>
                    <a:pt x="153" y="661"/>
                    <a:pt x="153" y="661"/>
                  </a:cubicBezTo>
                  <a:cubicBezTo>
                    <a:pt x="159" y="661"/>
                    <a:pt x="164" y="666"/>
                    <a:pt x="164" y="672"/>
                  </a:cubicBezTo>
                  <a:cubicBezTo>
                    <a:pt x="164" y="906"/>
                    <a:pt x="164" y="906"/>
                    <a:pt x="164" y="906"/>
                  </a:cubicBezTo>
                  <a:cubicBezTo>
                    <a:pt x="207" y="808"/>
                    <a:pt x="270" y="669"/>
                    <a:pt x="318" y="573"/>
                  </a:cubicBezTo>
                  <a:cubicBezTo>
                    <a:pt x="393" y="422"/>
                    <a:pt x="418" y="329"/>
                    <a:pt x="418" y="210"/>
                  </a:cubicBezTo>
                  <a:cubicBezTo>
                    <a:pt x="418" y="156"/>
                    <a:pt x="404" y="79"/>
                    <a:pt x="376" y="0"/>
                  </a:cubicBezTo>
                  <a:lnTo>
                    <a:pt x="16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24" name="Freeform 10">
              <a:extLst>
                <a:ext uri="{FF2B5EF4-FFF2-40B4-BE49-F238E27FC236}">
                  <a16:creationId xmlns:a16="http://schemas.microsoft.com/office/drawing/2014/main" id="{DD9CBE78-645B-41DC-989A-ED5EE38FAABB}"/>
                </a:ext>
              </a:extLst>
            </p:cNvPr>
            <p:cNvSpPr>
              <a:spLocks/>
            </p:cNvSpPr>
            <p:nvPr/>
          </p:nvSpPr>
          <p:spPr bwMode="auto">
            <a:xfrm>
              <a:off x="5471318" y="4062413"/>
              <a:ext cx="1263650" cy="520700"/>
            </a:xfrm>
            <a:custGeom>
              <a:avLst/>
              <a:gdLst>
                <a:gd name="T0" fmla="*/ 2147483647 w 868"/>
                <a:gd name="T1" fmla="*/ 0 h 358"/>
                <a:gd name="T2" fmla="*/ 2147483647 w 868"/>
                <a:gd name="T3" fmla="*/ 2147483647 h 358"/>
                <a:gd name="T4" fmla="*/ 2147483647 w 868"/>
                <a:gd name="T5" fmla="*/ 2147483647 h 358"/>
                <a:gd name="T6" fmla="*/ 2147483647 w 868"/>
                <a:gd name="T7" fmla="*/ 2147483647 h 358"/>
                <a:gd name="T8" fmla="*/ 2147483647 w 868"/>
                <a:gd name="T9" fmla="*/ 2147483647 h 358"/>
                <a:gd name="T10" fmla="*/ 2147483647 w 868"/>
                <a:gd name="T11" fmla="*/ 2147483647 h 358"/>
                <a:gd name="T12" fmla="*/ 2147483647 w 868"/>
                <a:gd name="T13" fmla="*/ 2147483647 h 358"/>
                <a:gd name="T14" fmla="*/ 2147483647 w 868"/>
                <a:gd name="T15" fmla="*/ 2147483647 h 358"/>
                <a:gd name="T16" fmla="*/ 0 w 868"/>
                <a:gd name="T17" fmla="*/ 2147483647 h 358"/>
                <a:gd name="T18" fmla="*/ 2147483647 w 868"/>
                <a:gd name="T19" fmla="*/ 2147483647 h 358"/>
                <a:gd name="T20" fmla="*/ 2147483647 w 868"/>
                <a:gd name="T21" fmla="*/ 2147483647 h 358"/>
                <a:gd name="T22" fmla="*/ 2147483647 w 868"/>
                <a:gd name="T23" fmla="*/ 2147483647 h 358"/>
                <a:gd name="T24" fmla="*/ 2147483647 w 868"/>
                <a:gd name="T25" fmla="*/ 2147483647 h 358"/>
                <a:gd name="T26" fmla="*/ 2147483647 w 868"/>
                <a:gd name="T27" fmla="*/ 2147483647 h 358"/>
                <a:gd name="T28" fmla="*/ 2147483647 w 868"/>
                <a:gd name="T29" fmla="*/ 0 h 358"/>
                <a:gd name="T30" fmla="*/ 2147483647 w 868"/>
                <a:gd name="T31" fmla="*/ 0 h 3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68" h="358">
                  <a:moveTo>
                    <a:pt x="665" y="0"/>
                  </a:moveTo>
                  <a:cubicBezTo>
                    <a:pt x="665" y="36"/>
                    <a:pt x="665" y="36"/>
                    <a:pt x="665" y="36"/>
                  </a:cubicBezTo>
                  <a:cubicBezTo>
                    <a:pt x="679" y="46"/>
                    <a:pt x="715" y="75"/>
                    <a:pt x="712" y="114"/>
                  </a:cubicBezTo>
                  <a:cubicBezTo>
                    <a:pt x="709" y="152"/>
                    <a:pt x="675" y="175"/>
                    <a:pt x="622" y="175"/>
                  </a:cubicBezTo>
                  <a:cubicBezTo>
                    <a:pt x="592" y="175"/>
                    <a:pt x="574" y="163"/>
                    <a:pt x="564" y="153"/>
                  </a:cubicBezTo>
                  <a:cubicBezTo>
                    <a:pt x="552" y="139"/>
                    <a:pt x="545" y="121"/>
                    <a:pt x="546" y="103"/>
                  </a:cubicBezTo>
                  <a:cubicBezTo>
                    <a:pt x="548" y="77"/>
                    <a:pt x="575" y="51"/>
                    <a:pt x="586" y="41"/>
                  </a:cubicBezTo>
                  <a:cubicBezTo>
                    <a:pt x="586" y="3"/>
                    <a:pt x="586" y="3"/>
                    <a:pt x="586" y="3"/>
                  </a:cubicBezTo>
                  <a:cubicBezTo>
                    <a:pt x="0" y="3"/>
                    <a:pt x="0" y="3"/>
                    <a:pt x="0" y="3"/>
                  </a:cubicBezTo>
                  <a:cubicBezTo>
                    <a:pt x="16" y="45"/>
                    <a:pt x="26" y="81"/>
                    <a:pt x="26" y="104"/>
                  </a:cubicBezTo>
                  <a:cubicBezTo>
                    <a:pt x="18" y="303"/>
                    <a:pt x="126" y="358"/>
                    <a:pt x="167" y="358"/>
                  </a:cubicBezTo>
                  <a:cubicBezTo>
                    <a:pt x="315" y="358"/>
                    <a:pt x="651" y="358"/>
                    <a:pt x="700" y="358"/>
                  </a:cubicBezTo>
                  <a:cubicBezTo>
                    <a:pt x="750" y="358"/>
                    <a:pt x="799" y="291"/>
                    <a:pt x="821" y="241"/>
                  </a:cubicBezTo>
                  <a:cubicBezTo>
                    <a:pt x="844" y="190"/>
                    <a:pt x="829" y="88"/>
                    <a:pt x="845" y="51"/>
                  </a:cubicBezTo>
                  <a:cubicBezTo>
                    <a:pt x="849" y="43"/>
                    <a:pt x="857" y="25"/>
                    <a:pt x="868" y="0"/>
                  </a:cubicBezTo>
                  <a:lnTo>
                    <a:pt x="66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25" name="Freeform 11">
              <a:extLst>
                <a:ext uri="{FF2B5EF4-FFF2-40B4-BE49-F238E27FC236}">
                  <a16:creationId xmlns:a16="http://schemas.microsoft.com/office/drawing/2014/main" id="{A5F8D1FE-236E-47AC-B127-8E857EA93B7F}"/>
                </a:ext>
              </a:extLst>
            </p:cNvPr>
            <p:cNvSpPr>
              <a:spLocks/>
            </p:cNvSpPr>
            <p:nvPr/>
          </p:nvSpPr>
          <p:spPr bwMode="auto">
            <a:xfrm>
              <a:off x="4926806" y="2211388"/>
              <a:ext cx="727075" cy="1720850"/>
            </a:xfrm>
            <a:custGeom>
              <a:avLst/>
              <a:gdLst>
                <a:gd name="T0" fmla="*/ 2147483647 w 500"/>
                <a:gd name="T1" fmla="*/ 2147483647 h 1182"/>
                <a:gd name="T2" fmla="*/ 2147483647 w 500"/>
                <a:gd name="T3" fmla="*/ 2147483647 h 1182"/>
                <a:gd name="T4" fmla="*/ 2147483647 w 500"/>
                <a:gd name="T5" fmla="*/ 2147483647 h 1182"/>
                <a:gd name="T6" fmla="*/ 2147483647 w 500"/>
                <a:gd name="T7" fmla="*/ 2147483647 h 1182"/>
                <a:gd name="T8" fmla="*/ 2147483647 w 500"/>
                <a:gd name="T9" fmla="*/ 2147483647 h 1182"/>
                <a:gd name="T10" fmla="*/ 2147483647 w 500"/>
                <a:gd name="T11" fmla="*/ 2147483647 h 1182"/>
                <a:gd name="T12" fmla="*/ 2147483647 w 500"/>
                <a:gd name="T13" fmla="*/ 2147483647 h 1182"/>
                <a:gd name="T14" fmla="*/ 2147483647 w 500"/>
                <a:gd name="T15" fmla="*/ 2147483647 h 1182"/>
                <a:gd name="T16" fmla="*/ 2147483647 w 500"/>
                <a:gd name="T17" fmla="*/ 2147483647 h 1182"/>
                <a:gd name="T18" fmla="*/ 2147483647 w 500"/>
                <a:gd name="T19" fmla="*/ 2147483647 h 1182"/>
                <a:gd name="T20" fmla="*/ 2147483647 w 500"/>
                <a:gd name="T21" fmla="*/ 2147483647 h 1182"/>
                <a:gd name="T22" fmla="*/ 2147483647 w 500"/>
                <a:gd name="T23" fmla="*/ 2147483647 h 1182"/>
                <a:gd name="T24" fmla="*/ 2147483647 w 500"/>
                <a:gd name="T25" fmla="*/ 2147483647 h 1182"/>
                <a:gd name="T26" fmla="*/ 2147483647 w 500"/>
                <a:gd name="T27" fmla="*/ 2147483647 h 1182"/>
                <a:gd name="T28" fmla="*/ 2147483647 w 500"/>
                <a:gd name="T29" fmla="*/ 2147483647 h 1182"/>
                <a:gd name="T30" fmla="*/ 2147483647 w 500"/>
                <a:gd name="T31" fmla="*/ 0 h 1182"/>
                <a:gd name="T32" fmla="*/ 2147483647 w 500"/>
                <a:gd name="T33" fmla="*/ 2147483647 h 1182"/>
                <a:gd name="T34" fmla="*/ 2147483647 w 500"/>
                <a:gd name="T35" fmla="*/ 2147483647 h 1182"/>
                <a:gd name="T36" fmla="*/ 2147483647 w 500"/>
                <a:gd name="T37" fmla="*/ 2147483647 h 1182"/>
                <a:gd name="T38" fmla="*/ 2147483647 w 500"/>
                <a:gd name="T39" fmla="*/ 2147483647 h 11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0" h="1182">
                  <a:moveTo>
                    <a:pt x="334" y="970"/>
                  </a:moveTo>
                  <a:cubicBezTo>
                    <a:pt x="334" y="964"/>
                    <a:pt x="339" y="959"/>
                    <a:pt x="345" y="959"/>
                  </a:cubicBezTo>
                  <a:cubicBezTo>
                    <a:pt x="398" y="959"/>
                    <a:pt x="398" y="959"/>
                    <a:pt x="398" y="959"/>
                  </a:cubicBezTo>
                  <a:cubicBezTo>
                    <a:pt x="403" y="959"/>
                    <a:pt x="407" y="963"/>
                    <a:pt x="409" y="967"/>
                  </a:cubicBezTo>
                  <a:cubicBezTo>
                    <a:pt x="409" y="969"/>
                    <a:pt x="418" y="999"/>
                    <a:pt x="457" y="1001"/>
                  </a:cubicBezTo>
                  <a:cubicBezTo>
                    <a:pt x="470" y="1001"/>
                    <a:pt x="479" y="998"/>
                    <a:pt x="486" y="992"/>
                  </a:cubicBezTo>
                  <a:cubicBezTo>
                    <a:pt x="495" y="983"/>
                    <a:pt x="500" y="966"/>
                    <a:pt x="500" y="943"/>
                  </a:cubicBezTo>
                  <a:cubicBezTo>
                    <a:pt x="500" y="907"/>
                    <a:pt x="493" y="882"/>
                    <a:pt x="460" y="881"/>
                  </a:cubicBezTo>
                  <a:cubicBezTo>
                    <a:pt x="420" y="880"/>
                    <a:pt x="406" y="916"/>
                    <a:pt x="405" y="917"/>
                  </a:cubicBezTo>
                  <a:cubicBezTo>
                    <a:pt x="403" y="921"/>
                    <a:pt x="399" y="924"/>
                    <a:pt x="395" y="924"/>
                  </a:cubicBezTo>
                  <a:cubicBezTo>
                    <a:pt x="347" y="924"/>
                    <a:pt x="347" y="924"/>
                    <a:pt x="347" y="924"/>
                  </a:cubicBezTo>
                  <a:cubicBezTo>
                    <a:pt x="341" y="924"/>
                    <a:pt x="336" y="919"/>
                    <a:pt x="336" y="913"/>
                  </a:cubicBezTo>
                  <a:cubicBezTo>
                    <a:pt x="336" y="783"/>
                    <a:pt x="336" y="783"/>
                    <a:pt x="336" y="783"/>
                  </a:cubicBezTo>
                  <a:cubicBezTo>
                    <a:pt x="335" y="782"/>
                    <a:pt x="334" y="780"/>
                    <a:pt x="334" y="778"/>
                  </a:cubicBezTo>
                  <a:cubicBezTo>
                    <a:pt x="334" y="776"/>
                    <a:pt x="335" y="774"/>
                    <a:pt x="336" y="772"/>
                  </a:cubicBezTo>
                  <a:cubicBezTo>
                    <a:pt x="336" y="0"/>
                    <a:pt x="336" y="0"/>
                    <a:pt x="336" y="0"/>
                  </a:cubicBezTo>
                  <a:cubicBezTo>
                    <a:pt x="254" y="67"/>
                    <a:pt x="182" y="159"/>
                    <a:pt x="134" y="281"/>
                  </a:cubicBezTo>
                  <a:cubicBezTo>
                    <a:pt x="0" y="619"/>
                    <a:pt x="191" y="899"/>
                    <a:pt x="221" y="959"/>
                  </a:cubicBezTo>
                  <a:cubicBezTo>
                    <a:pt x="238" y="992"/>
                    <a:pt x="290" y="1088"/>
                    <a:pt x="334" y="1182"/>
                  </a:cubicBezTo>
                  <a:lnTo>
                    <a:pt x="334" y="970"/>
                  </a:lnTo>
                  <a:close/>
                </a:path>
              </a:pathLst>
            </a:cu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26" name="Freeform 12">
              <a:extLst>
                <a:ext uri="{FF2B5EF4-FFF2-40B4-BE49-F238E27FC236}">
                  <a16:creationId xmlns:a16="http://schemas.microsoft.com/office/drawing/2014/main" id="{74FC950B-B8C9-4133-AA9F-DDF7DE054FD1}"/>
                </a:ext>
              </a:extLst>
            </p:cNvPr>
            <p:cNvSpPr>
              <a:spLocks/>
            </p:cNvSpPr>
            <p:nvPr/>
          </p:nvSpPr>
          <p:spPr bwMode="auto">
            <a:xfrm>
              <a:off x="5447506" y="2651126"/>
              <a:ext cx="630238" cy="677863"/>
            </a:xfrm>
            <a:custGeom>
              <a:avLst/>
              <a:gdLst>
                <a:gd name="T0" fmla="*/ 2147483647 w 433"/>
                <a:gd name="T1" fmla="*/ 2147483647 h 465"/>
                <a:gd name="T2" fmla="*/ 2147483647 w 433"/>
                <a:gd name="T3" fmla="*/ 2147483647 h 465"/>
                <a:gd name="T4" fmla="*/ 2147483647 w 433"/>
                <a:gd name="T5" fmla="*/ 2147483647 h 465"/>
                <a:gd name="T6" fmla="*/ 2147483647 w 433"/>
                <a:gd name="T7" fmla="*/ 2147483647 h 465"/>
                <a:gd name="T8" fmla="*/ 2147483647 w 433"/>
                <a:gd name="T9" fmla="*/ 2147483647 h 465"/>
                <a:gd name="T10" fmla="*/ 2147483647 w 433"/>
                <a:gd name="T11" fmla="*/ 2147483647 h 465"/>
                <a:gd name="T12" fmla="*/ 2147483647 w 433"/>
                <a:gd name="T13" fmla="*/ 2147483647 h 465"/>
                <a:gd name="T14" fmla="*/ 2147483647 w 433"/>
                <a:gd name="T15" fmla="*/ 0 h 465"/>
                <a:gd name="T16" fmla="*/ 0 w 433"/>
                <a:gd name="T17" fmla="*/ 0 h 465"/>
                <a:gd name="T18" fmla="*/ 0 w 433"/>
                <a:gd name="T19" fmla="*/ 2147483647 h 465"/>
                <a:gd name="T20" fmla="*/ 2147483647 w 433"/>
                <a:gd name="T21" fmla="*/ 2147483647 h 465"/>
                <a:gd name="T22" fmla="*/ 2147483647 w 433"/>
                <a:gd name="T23" fmla="*/ 2147483647 h 4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3" h="465">
                  <a:moveTo>
                    <a:pt x="433" y="3"/>
                  </a:moveTo>
                  <a:cubicBezTo>
                    <a:pt x="256" y="3"/>
                    <a:pt x="256" y="3"/>
                    <a:pt x="256" y="3"/>
                  </a:cubicBezTo>
                  <a:cubicBezTo>
                    <a:pt x="255" y="34"/>
                    <a:pt x="255" y="34"/>
                    <a:pt x="255" y="34"/>
                  </a:cubicBezTo>
                  <a:cubicBezTo>
                    <a:pt x="270" y="42"/>
                    <a:pt x="302" y="63"/>
                    <a:pt x="301" y="105"/>
                  </a:cubicBezTo>
                  <a:cubicBezTo>
                    <a:pt x="300" y="142"/>
                    <a:pt x="261" y="172"/>
                    <a:pt x="213" y="172"/>
                  </a:cubicBezTo>
                  <a:cubicBezTo>
                    <a:pt x="165" y="172"/>
                    <a:pt x="139" y="134"/>
                    <a:pt x="139" y="98"/>
                  </a:cubicBezTo>
                  <a:cubicBezTo>
                    <a:pt x="139" y="70"/>
                    <a:pt x="164" y="47"/>
                    <a:pt x="175" y="39"/>
                  </a:cubicBezTo>
                  <a:cubicBezTo>
                    <a:pt x="175" y="0"/>
                    <a:pt x="175" y="0"/>
                    <a:pt x="175" y="0"/>
                  </a:cubicBezTo>
                  <a:cubicBezTo>
                    <a:pt x="0" y="0"/>
                    <a:pt x="0" y="0"/>
                    <a:pt x="0" y="0"/>
                  </a:cubicBezTo>
                  <a:cubicBezTo>
                    <a:pt x="0" y="465"/>
                    <a:pt x="0" y="465"/>
                    <a:pt x="0" y="465"/>
                  </a:cubicBezTo>
                  <a:cubicBezTo>
                    <a:pt x="433" y="465"/>
                    <a:pt x="433" y="465"/>
                    <a:pt x="433" y="465"/>
                  </a:cubicBezTo>
                  <a:lnTo>
                    <a:pt x="433" y="3"/>
                  </a:lnTo>
                  <a:close/>
                </a:path>
              </a:pathLst>
            </a:custGeom>
            <a:solidFill>
              <a:schemeClr val="l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27" name="Freeform 13">
              <a:extLst>
                <a:ext uri="{FF2B5EF4-FFF2-40B4-BE49-F238E27FC236}">
                  <a16:creationId xmlns:a16="http://schemas.microsoft.com/office/drawing/2014/main" id="{2B040F66-DFD6-4AA4-B35A-95D4077293B6}"/>
                </a:ext>
              </a:extLst>
            </p:cNvPr>
            <p:cNvSpPr>
              <a:spLocks noEditPoints="1"/>
            </p:cNvSpPr>
            <p:nvPr/>
          </p:nvSpPr>
          <p:spPr bwMode="auto">
            <a:xfrm>
              <a:off x="6214268" y="2792413"/>
              <a:ext cx="412750" cy="414338"/>
            </a:xfrm>
            <a:custGeom>
              <a:avLst/>
              <a:gdLst>
                <a:gd name="T0" fmla="*/ 2147483647 w 283"/>
                <a:gd name="T1" fmla="*/ 0 h 284"/>
                <a:gd name="T2" fmla="*/ 2147483647 w 283"/>
                <a:gd name="T3" fmla="*/ 2147483647 h 284"/>
                <a:gd name="T4" fmla="*/ 2147483647 w 283"/>
                <a:gd name="T5" fmla="*/ 2147483647 h 284"/>
                <a:gd name="T6" fmla="*/ 2147483647 w 283"/>
                <a:gd name="T7" fmla="*/ 2147483647 h 284"/>
                <a:gd name="T8" fmla="*/ 2147483647 w 283"/>
                <a:gd name="T9" fmla="*/ 2147483647 h 284"/>
                <a:gd name="T10" fmla="*/ 2147483647 w 283"/>
                <a:gd name="T11" fmla="*/ 2147483647 h 284"/>
                <a:gd name="T12" fmla="*/ 2147483647 w 283"/>
                <a:gd name="T13" fmla="*/ 2147483647 h 284"/>
                <a:gd name="T14" fmla="*/ 2147483647 w 283"/>
                <a:gd name="T15" fmla="*/ 2147483647 h 284"/>
                <a:gd name="T16" fmla="*/ 0 w 283"/>
                <a:gd name="T17" fmla="*/ 2147483647 h 284"/>
                <a:gd name="T18" fmla="*/ 2147483647 w 283"/>
                <a:gd name="T19" fmla="*/ 2147483647 h 284"/>
                <a:gd name="T20" fmla="*/ 2147483647 w 283"/>
                <a:gd name="T21" fmla="*/ 2147483647 h 284"/>
                <a:gd name="T22" fmla="*/ 2147483647 w 283"/>
                <a:gd name="T23" fmla="*/ 2147483647 h 284"/>
                <a:gd name="T24" fmla="*/ 2147483647 w 283"/>
                <a:gd name="T25" fmla="*/ 2147483647 h 284"/>
                <a:gd name="T26" fmla="*/ 2147483647 w 283"/>
                <a:gd name="T27" fmla="*/ 2147483647 h 284"/>
                <a:gd name="T28" fmla="*/ 2147483647 w 283"/>
                <a:gd name="T29" fmla="*/ 2147483647 h 284"/>
                <a:gd name="T30" fmla="*/ 2147483647 w 283"/>
                <a:gd name="T31" fmla="*/ 2147483647 h 284"/>
                <a:gd name="T32" fmla="*/ 2147483647 w 283"/>
                <a:gd name="T33" fmla="*/ 2147483647 h 284"/>
                <a:gd name="T34" fmla="*/ 2147483647 w 283"/>
                <a:gd name="T35" fmla="*/ 2147483647 h 284"/>
                <a:gd name="T36" fmla="*/ 2147483647 w 283"/>
                <a:gd name="T37" fmla="*/ 2147483647 h 284"/>
                <a:gd name="T38" fmla="*/ 2147483647 w 283"/>
                <a:gd name="T39" fmla="*/ 2147483647 h 284"/>
                <a:gd name="T40" fmla="*/ 2147483647 w 283"/>
                <a:gd name="T41" fmla="*/ 2147483647 h 284"/>
                <a:gd name="T42" fmla="*/ 2147483647 w 283"/>
                <a:gd name="T43" fmla="*/ 2147483647 h 284"/>
                <a:gd name="T44" fmla="*/ 2147483647 w 283"/>
                <a:gd name="T45" fmla="*/ 2147483647 h 284"/>
                <a:gd name="T46" fmla="*/ 2147483647 w 283"/>
                <a:gd name="T47" fmla="*/ 2147483647 h 284"/>
                <a:gd name="T48" fmla="*/ 2147483647 w 283"/>
                <a:gd name="T49" fmla="*/ 2147483647 h 284"/>
                <a:gd name="T50" fmla="*/ 2147483647 w 283"/>
                <a:gd name="T51" fmla="*/ 2147483647 h 284"/>
                <a:gd name="T52" fmla="*/ 2147483647 w 283"/>
                <a:gd name="T53" fmla="*/ 2147483647 h 284"/>
                <a:gd name="T54" fmla="*/ 2147483647 w 283"/>
                <a:gd name="T55" fmla="*/ 2147483647 h 284"/>
                <a:gd name="T56" fmla="*/ 2147483647 w 283"/>
                <a:gd name="T57" fmla="*/ 2147483647 h 284"/>
                <a:gd name="T58" fmla="*/ 2147483647 w 283"/>
                <a:gd name="T59" fmla="*/ 2147483647 h 284"/>
                <a:gd name="T60" fmla="*/ 2147483647 w 283"/>
                <a:gd name="T61" fmla="*/ 2147483647 h 284"/>
                <a:gd name="T62" fmla="*/ 2147483647 w 283"/>
                <a:gd name="T63" fmla="*/ 2147483647 h 284"/>
                <a:gd name="T64" fmla="*/ 2147483647 w 283"/>
                <a:gd name="T65" fmla="*/ 2147483647 h 284"/>
                <a:gd name="T66" fmla="*/ 2147483647 w 283"/>
                <a:gd name="T67" fmla="*/ 2147483647 h 284"/>
                <a:gd name="T68" fmla="*/ 2147483647 w 283"/>
                <a:gd name="T69" fmla="*/ 2147483647 h 284"/>
                <a:gd name="T70" fmla="*/ 2147483647 w 283"/>
                <a:gd name="T71" fmla="*/ 2147483647 h 284"/>
                <a:gd name="T72" fmla="*/ 2147483647 w 283"/>
                <a:gd name="T73" fmla="*/ 2147483647 h 284"/>
                <a:gd name="T74" fmla="*/ 2147483647 w 283"/>
                <a:gd name="T75" fmla="*/ 2147483647 h 284"/>
                <a:gd name="T76" fmla="*/ 2147483647 w 283"/>
                <a:gd name="T77" fmla="*/ 2147483647 h 284"/>
                <a:gd name="T78" fmla="*/ 2147483647 w 283"/>
                <a:gd name="T79" fmla="*/ 2147483647 h 284"/>
                <a:gd name="T80" fmla="*/ 2147483647 w 283"/>
                <a:gd name="T81" fmla="*/ 2147483647 h 284"/>
                <a:gd name="T82" fmla="*/ 2147483647 w 283"/>
                <a:gd name="T83" fmla="*/ 2147483647 h 284"/>
                <a:gd name="T84" fmla="*/ 2147483647 w 283"/>
                <a:gd name="T85" fmla="*/ 2147483647 h 284"/>
                <a:gd name="T86" fmla="*/ 2147483647 w 283"/>
                <a:gd name="T87" fmla="*/ 2147483647 h 284"/>
                <a:gd name="T88" fmla="*/ 2147483647 w 283"/>
                <a:gd name="T89" fmla="*/ 2147483647 h 284"/>
                <a:gd name="T90" fmla="*/ 2147483647 w 283"/>
                <a:gd name="T91" fmla="*/ 2147483647 h 284"/>
                <a:gd name="T92" fmla="*/ 2147483647 w 283"/>
                <a:gd name="T93" fmla="*/ 2147483647 h 284"/>
                <a:gd name="T94" fmla="*/ 2147483647 w 283"/>
                <a:gd name="T95" fmla="*/ 2147483647 h 284"/>
                <a:gd name="T96" fmla="*/ 2147483647 w 283"/>
                <a:gd name="T97" fmla="*/ 2147483647 h 284"/>
                <a:gd name="T98" fmla="*/ 2147483647 w 283"/>
                <a:gd name="T99" fmla="*/ 2147483647 h 284"/>
                <a:gd name="T100" fmla="*/ 2147483647 w 283"/>
                <a:gd name="T101" fmla="*/ 2147483647 h 284"/>
                <a:gd name="T102" fmla="*/ 2147483647 w 283"/>
                <a:gd name="T103" fmla="*/ 2147483647 h 284"/>
                <a:gd name="T104" fmla="*/ 2147483647 w 283"/>
                <a:gd name="T105" fmla="*/ 2147483647 h 284"/>
                <a:gd name="T106" fmla="*/ 2147483647 w 283"/>
                <a:gd name="T107" fmla="*/ 2147483647 h 284"/>
                <a:gd name="T108" fmla="*/ 2147483647 w 283"/>
                <a:gd name="T109" fmla="*/ 2147483647 h 284"/>
                <a:gd name="T110" fmla="*/ 2147483647 w 283"/>
                <a:gd name="T111" fmla="*/ 2147483647 h 284"/>
                <a:gd name="T112" fmla="*/ 2147483647 w 283"/>
                <a:gd name="T113" fmla="*/ 2147483647 h 284"/>
                <a:gd name="T114" fmla="*/ 2147483647 w 283"/>
                <a:gd name="T115" fmla="*/ 2147483647 h 284"/>
                <a:gd name="T116" fmla="*/ 2147483647 w 283"/>
                <a:gd name="T117" fmla="*/ 2147483647 h 28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3" h="284">
                  <a:moveTo>
                    <a:pt x="133" y="0"/>
                  </a:moveTo>
                  <a:cubicBezTo>
                    <a:pt x="139" y="0"/>
                    <a:pt x="144" y="0"/>
                    <a:pt x="150" y="0"/>
                  </a:cubicBezTo>
                  <a:cubicBezTo>
                    <a:pt x="154" y="1"/>
                    <a:pt x="157" y="1"/>
                    <a:pt x="161" y="2"/>
                  </a:cubicBezTo>
                  <a:cubicBezTo>
                    <a:pt x="189" y="6"/>
                    <a:pt x="214" y="17"/>
                    <a:pt x="235" y="36"/>
                  </a:cubicBezTo>
                  <a:cubicBezTo>
                    <a:pt x="260" y="58"/>
                    <a:pt x="275" y="85"/>
                    <a:pt x="281" y="118"/>
                  </a:cubicBezTo>
                  <a:cubicBezTo>
                    <a:pt x="282" y="123"/>
                    <a:pt x="283" y="129"/>
                    <a:pt x="283" y="134"/>
                  </a:cubicBezTo>
                  <a:cubicBezTo>
                    <a:pt x="283" y="139"/>
                    <a:pt x="283" y="145"/>
                    <a:pt x="283" y="151"/>
                  </a:cubicBezTo>
                  <a:cubicBezTo>
                    <a:pt x="283" y="151"/>
                    <a:pt x="283" y="152"/>
                    <a:pt x="283" y="153"/>
                  </a:cubicBezTo>
                  <a:cubicBezTo>
                    <a:pt x="282" y="159"/>
                    <a:pt x="282" y="164"/>
                    <a:pt x="281" y="169"/>
                  </a:cubicBezTo>
                  <a:cubicBezTo>
                    <a:pt x="275" y="197"/>
                    <a:pt x="263" y="221"/>
                    <a:pt x="242" y="242"/>
                  </a:cubicBezTo>
                  <a:cubicBezTo>
                    <a:pt x="221" y="263"/>
                    <a:pt x="196" y="277"/>
                    <a:pt x="166" y="282"/>
                  </a:cubicBezTo>
                  <a:cubicBezTo>
                    <a:pt x="161" y="283"/>
                    <a:pt x="155" y="283"/>
                    <a:pt x="150" y="284"/>
                  </a:cubicBezTo>
                  <a:cubicBezTo>
                    <a:pt x="144" y="284"/>
                    <a:pt x="139" y="284"/>
                    <a:pt x="133" y="284"/>
                  </a:cubicBezTo>
                  <a:cubicBezTo>
                    <a:pt x="129" y="284"/>
                    <a:pt x="126" y="283"/>
                    <a:pt x="122" y="283"/>
                  </a:cubicBezTo>
                  <a:cubicBezTo>
                    <a:pt x="94" y="279"/>
                    <a:pt x="69" y="268"/>
                    <a:pt x="48" y="249"/>
                  </a:cubicBezTo>
                  <a:cubicBezTo>
                    <a:pt x="23" y="227"/>
                    <a:pt x="8" y="199"/>
                    <a:pt x="2" y="167"/>
                  </a:cubicBezTo>
                  <a:cubicBezTo>
                    <a:pt x="1" y="161"/>
                    <a:pt x="0" y="156"/>
                    <a:pt x="0" y="151"/>
                  </a:cubicBezTo>
                  <a:cubicBezTo>
                    <a:pt x="0" y="145"/>
                    <a:pt x="0" y="139"/>
                    <a:pt x="0" y="134"/>
                  </a:cubicBezTo>
                  <a:cubicBezTo>
                    <a:pt x="0" y="133"/>
                    <a:pt x="0" y="132"/>
                    <a:pt x="0" y="131"/>
                  </a:cubicBezTo>
                  <a:cubicBezTo>
                    <a:pt x="1" y="126"/>
                    <a:pt x="1" y="121"/>
                    <a:pt x="2" y="116"/>
                  </a:cubicBezTo>
                  <a:cubicBezTo>
                    <a:pt x="8" y="87"/>
                    <a:pt x="20" y="63"/>
                    <a:pt x="41" y="43"/>
                  </a:cubicBezTo>
                  <a:cubicBezTo>
                    <a:pt x="62" y="21"/>
                    <a:pt x="87" y="8"/>
                    <a:pt x="117" y="3"/>
                  </a:cubicBezTo>
                  <a:cubicBezTo>
                    <a:pt x="122" y="2"/>
                    <a:pt x="128" y="1"/>
                    <a:pt x="133" y="0"/>
                  </a:cubicBezTo>
                  <a:close/>
                  <a:moveTo>
                    <a:pt x="168" y="263"/>
                  </a:moveTo>
                  <a:cubicBezTo>
                    <a:pt x="166" y="262"/>
                    <a:pt x="164" y="263"/>
                    <a:pt x="162" y="262"/>
                  </a:cubicBezTo>
                  <a:cubicBezTo>
                    <a:pt x="153" y="260"/>
                    <a:pt x="147" y="254"/>
                    <a:pt x="140" y="249"/>
                  </a:cubicBezTo>
                  <a:cubicBezTo>
                    <a:pt x="136" y="246"/>
                    <a:pt x="133" y="242"/>
                    <a:pt x="132" y="237"/>
                  </a:cubicBezTo>
                  <a:cubicBezTo>
                    <a:pt x="132" y="236"/>
                    <a:pt x="132" y="235"/>
                    <a:pt x="132" y="233"/>
                  </a:cubicBezTo>
                  <a:cubicBezTo>
                    <a:pt x="130" y="222"/>
                    <a:pt x="128" y="210"/>
                    <a:pt x="126" y="199"/>
                  </a:cubicBezTo>
                  <a:cubicBezTo>
                    <a:pt x="125" y="194"/>
                    <a:pt x="123" y="189"/>
                    <a:pt x="119" y="185"/>
                  </a:cubicBezTo>
                  <a:cubicBezTo>
                    <a:pt x="117" y="181"/>
                    <a:pt x="113" y="179"/>
                    <a:pt x="108" y="179"/>
                  </a:cubicBezTo>
                  <a:cubicBezTo>
                    <a:pt x="103" y="178"/>
                    <a:pt x="97" y="178"/>
                    <a:pt x="92" y="176"/>
                  </a:cubicBezTo>
                  <a:cubicBezTo>
                    <a:pt x="78" y="174"/>
                    <a:pt x="68" y="163"/>
                    <a:pt x="66" y="150"/>
                  </a:cubicBezTo>
                  <a:cubicBezTo>
                    <a:pt x="64" y="139"/>
                    <a:pt x="67" y="129"/>
                    <a:pt x="73" y="119"/>
                  </a:cubicBezTo>
                  <a:cubicBezTo>
                    <a:pt x="79" y="110"/>
                    <a:pt x="89" y="108"/>
                    <a:pt x="99" y="104"/>
                  </a:cubicBezTo>
                  <a:cubicBezTo>
                    <a:pt x="99" y="104"/>
                    <a:pt x="99" y="104"/>
                    <a:pt x="99" y="104"/>
                  </a:cubicBezTo>
                  <a:cubicBezTo>
                    <a:pt x="106" y="103"/>
                    <a:pt x="112" y="106"/>
                    <a:pt x="117" y="110"/>
                  </a:cubicBezTo>
                  <a:cubicBezTo>
                    <a:pt x="122" y="113"/>
                    <a:pt x="127" y="117"/>
                    <a:pt x="132" y="121"/>
                  </a:cubicBezTo>
                  <a:cubicBezTo>
                    <a:pt x="136" y="125"/>
                    <a:pt x="141" y="127"/>
                    <a:pt x="147" y="127"/>
                  </a:cubicBezTo>
                  <a:cubicBezTo>
                    <a:pt x="148" y="128"/>
                    <a:pt x="149" y="127"/>
                    <a:pt x="150" y="127"/>
                  </a:cubicBezTo>
                  <a:cubicBezTo>
                    <a:pt x="153" y="125"/>
                    <a:pt x="156" y="123"/>
                    <a:pt x="159" y="122"/>
                  </a:cubicBezTo>
                  <a:cubicBezTo>
                    <a:pt x="163" y="119"/>
                    <a:pt x="169" y="117"/>
                    <a:pt x="173" y="114"/>
                  </a:cubicBezTo>
                  <a:cubicBezTo>
                    <a:pt x="176" y="113"/>
                    <a:pt x="178" y="111"/>
                    <a:pt x="179" y="109"/>
                  </a:cubicBezTo>
                  <a:cubicBezTo>
                    <a:pt x="174" y="107"/>
                    <a:pt x="173" y="106"/>
                    <a:pt x="177" y="102"/>
                  </a:cubicBezTo>
                  <a:cubicBezTo>
                    <a:pt x="179" y="100"/>
                    <a:pt x="181" y="99"/>
                    <a:pt x="183" y="97"/>
                  </a:cubicBezTo>
                  <a:cubicBezTo>
                    <a:pt x="184" y="95"/>
                    <a:pt x="185" y="93"/>
                    <a:pt x="183" y="92"/>
                  </a:cubicBezTo>
                  <a:cubicBezTo>
                    <a:pt x="181" y="91"/>
                    <a:pt x="179" y="89"/>
                    <a:pt x="177" y="89"/>
                  </a:cubicBezTo>
                  <a:cubicBezTo>
                    <a:pt x="170" y="90"/>
                    <a:pt x="163" y="94"/>
                    <a:pt x="162" y="102"/>
                  </a:cubicBezTo>
                  <a:cubicBezTo>
                    <a:pt x="161" y="105"/>
                    <a:pt x="162" y="108"/>
                    <a:pt x="163" y="111"/>
                  </a:cubicBezTo>
                  <a:cubicBezTo>
                    <a:pt x="160" y="111"/>
                    <a:pt x="158" y="111"/>
                    <a:pt x="155" y="111"/>
                  </a:cubicBezTo>
                  <a:cubicBezTo>
                    <a:pt x="150" y="109"/>
                    <a:pt x="147" y="106"/>
                    <a:pt x="144" y="102"/>
                  </a:cubicBezTo>
                  <a:cubicBezTo>
                    <a:pt x="141" y="98"/>
                    <a:pt x="138" y="95"/>
                    <a:pt x="134" y="91"/>
                  </a:cubicBezTo>
                  <a:cubicBezTo>
                    <a:pt x="130" y="86"/>
                    <a:pt x="124" y="86"/>
                    <a:pt x="119" y="89"/>
                  </a:cubicBezTo>
                  <a:cubicBezTo>
                    <a:pt x="118" y="89"/>
                    <a:pt x="117" y="90"/>
                    <a:pt x="117" y="91"/>
                  </a:cubicBezTo>
                  <a:cubicBezTo>
                    <a:pt x="115" y="99"/>
                    <a:pt x="105" y="103"/>
                    <a:pt x="98" y="98"/>
                  </a:cubicBezTo>
                  <a:cubicBezTo>
                    <a:pt x="96" y="97"/>
                    <a:pt x="96" y="95"/>
                    <a:pt x="98" y="94"/>
                  </a:cubicBezTo>
                  <a:cubicBezTo>
                    <a:pt x="100" y="93"/>
                    <a:pt x="101" y="93"/>
                    <a:pt x="103" y="92"/>
                  </a:cubicBezTo>
                  <a:cubicBezTo>
                    <a:pt x="107" y="91"/>
                    <a:pt x="108" y="90"/>
                    <a:pt x="105" y="86"/>
                  </a:cubicBezTo>
                  <a:cubicBezTo>
                    <a:pt x="104" y="85"/>
                    <a:pt x="102" y="84"/>
                    <a:pt x="101" y="82"/>
                  </a:cubicBezTo>
                  <a:cubicBezTo>
                    <a:pt x="100" y="81"/>
                    <a:pt x="100" y="81"/>
                    <a:pt x="99" y="80"/>
                  </a:cubicBezTo>
                  <a:cubicBezTo>
                    <a:pt x="100" y="80"/>
                    <a:pt x="101" y="80"/>
                    <a:pt x="102" y="80"/>
                  </a:cubicBezTo>
                  <a:cubicBezTo>
                    <a:pt x="109" y="79"/>
                    <a:pt x="116" y="77"/>
                    <a:pt x="122" y="72"/>
                  </a:cubicBezTo>
                  <a:cubicBezTo>
                    <a:pt x="123" y="71"/>
                    <a:pt x="125" y="70"/>
                    <a:pt x="123" y="68"/>
                  </a:cubicBezTo>
                  <a:cubicBezTo>
                    <a:pt x="126" y="66"/>
                    <a:pt x="129" y="66"/>
                    <a:pt x="132" y="68"/>
                  </a:cubicBezTo>
                  <a:cubicBezTo>
                    <a:pt x="134" y="69"/>
                    <a:pt x="137" y="70"/>
                    <a:pt x="139" y="72"/>
                  </a:cubicBezTo>
                  <a:cubicBezTo>
                    <a:pt x="146" y="75"/>
                    <a:pt x="150" y="74"/>
                    <a:pt x="153" y="68"/>
                  </a:cubicBezTo>
                  <a:cubicBezTo>
                    <a:pt x="154" y="66"/>
                    <a:pt x="155" y="64"/>
                    <a:pt x="156" y="63"/>
                  </a:cubicBezTo>
                  <a:cubicBezTo>
                    <a:pt x="157" y="58"/>
                    <a:pt x="155" y="55"/>
                    <a:pt x="150" y="55"/>
                  </a:cubicBezTo>
                  <a:cubicBezTo>
                    <a:pt x="149" y="55"/>
                    <a:pt x="147" y="56"/>
                    <a:pt x="146" y="56"/>
                  </a:cubicBezTo>
                  <a:cubicBezTo>
                    <a:pt x="144" y="57"/>
                    <a:pt x="142" y="58"/>
                    <a:pt x="141" y="58"/>
                  </a:cubicBezTo>
                  <a:cubicBezTo>
                    <a:pt x="139" y="56"/>
                    <a:pt x="140" y="54"/>
                    <a:pt x="141" y="52"/>
                  </a:cubicBezTo>
                  <a:cubicBezTo>
                    <a:pt x="144" y="47"/>
                    <a:pt x="148" y="43"/>
                    <a:pt x="153" y="40"/>
                  </a:cubicBezTo>
                  <a:cubicBezTo>
                    <a:pt x="159" y="36"/>
                    <a:pt x="165" y="32"/>
                    <a:pt x="173" y="31"/>
                  </a:cubicBezTo>
                  <a:cubicBezTo>
                    <a:pt x="174" y="31"/>
                    <a:pt x="176" y="32"/>
                    <a:pt x="177" y="33"/>
                  </a:cubicBezTo>
                  <a:cubicBezTo>
                    <a:pt x="179" y="34"/>
                    <a:pt x="182" y="36"/>
                    <a:pt x="184" y="37"/>
                  </a:cubicBezTo>
                  <a:cubicBezTo>
                    <a:pt x="189" y="38"/>
                    <a:pt x="193" y="37"/>
                    <a:pt x="195" y="33"/>
                  </a:cubicBezTo>
                  <a:cubicBezTo>
                    <a:pt x="195" y="31"/>
                    <a:pt x="195" y="30"/>
                    <a:pt x="193" y="29"/>
                  </a:cubicBezTo>
                  <a:cubicBezTo>
                    <a:pt x="178" y="22"/>
                    <a:pt x="162" y="19"/>
                    <a:pt x="146" y="18"/>
                  </a:cubicBezTo>
                  <a:cubicBezTo>
                    <a:pt x="124" y="18"/>
                    <a:pt x="104" y="22"/>
                    <a:pt x="85" y="32"/>
                  </a:cubicBezTo>
                  <a:cubicBezTo>
                    <a:pt x="79" y="35"/>
                    <a:pt x="73" y="39"/>
                    <a:pt x="67" y="42"/>
                  </a:cubicBezTo>
                  <a:cubicBezTo>
                    <a:pt x="69" y="43"/>
                    <a:pt x="70" y="44"/>
                    <a:pt x="71" y="45"/>
                  </a:cubicBezTo>
                  <a:cubicBezTo>
                    <a:pt x="74" y="47"/>
                    <a:pt x="74" y="49"/>
                    <a:pt x="72" y="52"/>
                  </a:cubicBezTo>
                  <a:cubicBezTo>
                    <a:pt x="71" y="52"/>
                    <a:pt x="71" y="53"/>
                    <a:pt x="70" y="54"/>
                  </a:cubicBezTo>
                  <a:cubicBezTo>
                    <a:pt x="67" y="61"/>
                    <a:pt x="63" y="67"/>
                    <a:pt x="57" y="71"/>
                  </a:cubicBezTo>
                  <a:cubicBezTo>
                    <a:pt x="51" y="77"/>
                    <a:pt x="44" y="81"/>
                    <a:pt x="36" y="80"/>
                  </a:cubicBezTo>
                  <a:cubicBezTo>
                    <a:pt x="35" y="80"/>
                    <a:pt x="34" y="81"/>
                    <a:pt x="33" y="82"/>
                  </a:cubicBezTo>
                  <a:cubicBezTo>
                    <a:pt x="26" y="94"/>
                    <a:pt x="22" y="108"/>
                    <a:pt x="19" y="122"/>
                  </a:cubicBezTo>
                  <a:cubicBezTo>
                    <a:pt x="19" y="124"/>
                    <a:pt x="19" y="125"/>
                    <a:pt x="21" y="126"/>
                  </a:cubicBezTo>
                  <a:cubicBezTo>
                    <a:pt x="26" y="127"/>
                    <a:pt x="30" y="130"/>
                    <a:pt x="32" y="134"/>
                  </a:cubicBezTo>
                  <a:cubicBezTo>
                    <a:pt x="33" y="137"/>
                    <a:pt x="33" y="139"/>
                    <a:pt x="31" y="141"/>
                  </a:cubicBezTo>
                  <a:cubicBezTo>
                    <a:pt x="25" y="146"/>
                    <a:pt x="21" y="154"/>
                    <a:pt x="19" y="162"/>
                  </a:cubicBezTo>
                  <a:cubicBezTo>
                    <a:pt x="19" y="162"/>
                    <a:pt x="19" y="163"/>
                    <a:pt x="19" y="164"/>
                  </a:cubicBezTo>
                  <a:cubicBezTo>
                    <a:pt x="23" y="185"/>
                    <a:pt x="31" y="204"/>
                    <a:pt x="45" y="220"/>
                  </a:cubicBezTo>
                  <a:cubicBezTo>
                    <a:pt x="77" y="258"/>
                    <a:pt x="117" y="272"/>
                    <a:pt x="166" y="264"/>
                  </a:cubicBezTo>
                  <a:cubicBezTo>
                    <a:pt x="167" y="264"/>
                    <a:pt x="167" y="263"/>
                    <a:pt x="168" y="263"/>
                  </a:cubicBezTo>
                  <a:cubicBezTo>
                    <a:pt x="169" y="263"/>
                    <a:pt x="170" y="263"/>
                    <a:pt x="171" y="263"/>
                  </a:cubicBezTo>
                  <a:cubicBezTo>
                    <a:pt x="174" y="262"/>
                    <a:pt x="176" y="261"/>
                    <a:pt x="179" y="261"/>
                  </a:cubicBezTo>
                  <a:cubicBezTo>
                    <a:pt x="214" y="249"/>
                    <a:pt x="239" y="226"/>
                    <a:pt x="255" y="193"/>
                  </a:cubicBezTo>
                  <a:cubicBezTo>
                    <a:pt x="258" y="185"/>
                    <a:pt x="261" y="177"/>
                    <a:pt x="263" y="168"/>
                  </a:cubicBezTo>
                  <a:cubicBezTo>
                    <a:pt x="262" y="168"/>
                    <a:pt x="262" y="168"/>
                    <a:pt x="262" y="169"/>
                  </a:cubicBezTo>
                  <a:cubicBezTo>
                    <a:pt x="258" y="172"/>
                    <a:pt x="256" y="172"/>
                    <a:pt x="255" y="167"/>
                  </a:cubicBezTo>
                  <a:cubicBezTo>
                    <a:pt x="254" y="164"/>
                    <a:pt x="254" y="162"/>
                    <a:pt x="253" y="159"/>
                  </a:cubicBezTo>
                  <a:cubicBezTo>
                    <a:pt x="252" y="153"/>
                    <a:pt x="249" y="151"/>
                    <a:pt x="243" y="151"/>
                  </a:cubicBezTo>
                  <a:cubicBezTo>
                    <a:pt x="240" y="150"/>
                    <a:pt x="238" y="151"/>
                    <a:pt x="235" y="150"/>
                  </a:cubicBezTo>
                  <a:cubicBezTo>
                    <a:pt x="231" y="150"/>
                    <a:pt x="227" y="149"/>
                    <a:pt x="222" y="148"/>
                  </a:cubicBezTo>
                  <a:cubicBezTo>
                    <a:pt x="222" y="148"/>
                    <a:pt x="221" y="148"/>
                    <a:pt x="220" y="148"/>
                  </a:cubicBezTo>
                  <a:cubicBezTo>
                    <a:pt x="216" y="150"/>
                    <a:pt x="212" y="150"/>
                    <a:pt x="208" y="149"/>
                  </a:cubicBezTo>
                  <a:cubicBezTo>
                    <a:pt x="204" y="148"/>
                    <a:pt x="199" y="147"/>
                    <a:pt x="195" y="146"/>
                  </a:cubicBezTo>
                  <a:cubicBezTo>
                    <a:pt x="188" y="145"/>
                    <a:pt x="186" y="148"/>
                    <a:pt x="186" y="154"/>
                  </a:cubicBezTo>
                  <a:cubicBezTo>
                    <a:pt x="186" y="155"/>
                    <a:pt x="186" y="156"/>
                    <a:pt x="186" y="156"/>
                  </a:cubicBezTo>
                  <a:cubicBezTo>
                    <a:pt x="187" y="161"/>
                    <a:pt x="189" y="163"/>
                    <a:pt x="193" y="162"/>
                  </a:cubicBezTo>
                  <a:cubicBezTo>
                    <a:pt x="196" y="162"/>
                    <a:pt x="199" y="161"/>
                    <a:pt x="202" y="160"/>
                  </a:cubicBezTo>
                  <a:cubicBezTo>
                    <a:pt x="205" y="160"/>
                    <a:pt x="208" y="158"/>
                    <a:pt x="210" y="158"/>
                  </a:cubicBezTo>
                  <a:cubicBezTo>
                    <a:pt x="213" y="157"/>
                    <a:pt x="214" y="158"/>
                    <a:pt x="213" y="161"/>
                  </a:cubicBezTo>
                  <a:cubicBezTo>
                    <a:pt x="213" y="163"/>
                    <a:pt x="212" y="165"/>
                    <a:pt x="211" y="166"/>
                  </a:cubicBezTo>
                  <a:cubicBezTo>
                    <a:pt x="203" y="180"/>
                    <a:pt x="196" y="193"/>
                    <a:pt x="189" y="206"/>
                  </a:cubicBezTo>
                  <a:cubicBezTo>
                    <a:pt x="183" y="216"/>
                    <a:pt x="179" y="226"/>
                    <a:pt x="177" y="237"/>
                  </a:cubicBezTo>
                  <a:cubicBezTo>
                    <a:pt x="176" y="242"/>
                    <a:pt x="176" y="247"/>
                    <a:pt x="176" y="252"/>
                  </a:cubicBezTo>
                  <a:cubicBezTo>
                    <a:pt x="176" y="258"/>
                    <a:pt x="173" y="262"/>
                    <a:pt x="168" y="2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28" name="Freeform 14">
              <a:extLst>
                <a:ext uri="{FF2B5EF4-FFF2-40B4-BE49-F238E27FC236}">
                  <a16:creationId xmlns:a16="http://schemas.microsoft.com/office/drawing/2014/main" id="{0BCDA179-BDE8-449B-9485-99B5030B6F2E}"/>
                </a:ext>
              </a:extLst>
            </p:cNvPr>
            <p:cNvSpPr>
              <a:spLocks noEditPoints="1"/>
            </p:cNvSpPr>
            <p:nvPr/>
          </p:nvSpPr>
          <p:spPr bwMode="auto">
            <a:xfrm>
              <a:off x="5147468" y="2992438"/>
              <a:ext cx="204788" cy="298450"/>
            </a:xfrm>
            <a:custGeom>
              <a:avLst/>
              <a:gdLst>
                <a:gd name="T0" fmla="*/ 2147483647 w 141"/>
                <a:gd name="T1" fmla="*/ 2147483647 h 205"/>
                <a:gd name="T2" fmla="*/ 2147483647 w 141"/>
                <a:gd name="T3" fmla="*/ 2147483647 h 205"/>
                <a:gd name="T4" fmla="*/ 2147483647 w 141"/>
                <a:gd name="T5" fmla="*/ 2147483647 h 205"/>
                <a:gd name="T6" fmla="*/ 2147483647 w 141"/>
                <a:gd name="T7" fmla="*/ 2147483647 h 205"/>
                <a:gd name="T8" fmla="*/ 2147483647 w 141"/>
                <a:gd name="T9" fmla="*/ 2147483647 h 205"/>
                <a:gd name="T10" fmla="*/ 2147483647 w 141"/>
                <a:gd name="T11" fmla="*/ 2147483647 h 205"/>
                <a:gd name="T12" fmla="*/ 2147483647 w 141"/>
                <a:gd name="T13" fmla="*/ 2147483647 h 205"/>
                <a:gd name="T14" fmla="*/ 2147483647 w 141"/>
                <a:gd name="T15" fmla="*/ 2147483647 h 205"/>
                <a:gd name="T16" fmla="*/ 2147483647 w 141"/>
                <a:gd name="T17" fmla="*/ 2147483647 h 205"/>
                <a:gd name="T18" fmla="*/ 2147483647 w 141"/>
                <a:gd name="T19" fmla="*/ 2147483647 h 205"/>
                <a:gd name="T20" fmla="*/ 2147483647 w 141"/>
                <a:gd name="T21" fmla="*/ 2147483647 h 205"/>
                <a:gd name="T22" fmla="*/ 2147483647 w 141"/>
                <a:gd name="T23" fmla="*/ 2147483647 h 205"/>
                <a:gd name="T24" fmla="*/ 2147483647 w 141"/>
                <a:gd name="T25" fmla="*/ 2147483647 h 205"/>
                <a:gd name="T26" fmla="*/ 2147483647 w 141"/>
                <a:gd name="T27" fmla="*/ 0 h 205"/>
                <a:gd name="T28" fmla="*/ 2147483647 w 141"/>
                <a:gd name="T29" fmla="*/ 2147483647 h 205"/>
                <a:gd name="T30" fmla="*/ 2147483647 w 141"/>
                <a:gd name="T31" fmla="*/ 2147483647 h 205"/>
                <a:gd name="T32" fmla="*/ 2147483647 w 141"/>
                <a:gd name="T33" fmla="*/ 2147483647 h 205"/>
                <a:gd name="T34" fmla="*/ 2147483647 w 141"/>
                <a:gd name="T35" fmla="*/ 2147483647 h 205"/>
                <a:gd name="T36" fmla="*/ 2147483647 w 141"/>
                <a:gd name="T37" fmla="*/ 2147483647 h 205"/>
                <a:gd name="T38" fmla="*/ 2147483647 w 141"/>
                <a:gd name="T39" fmla="*/ 2147483647 h 205"/>
                <a:gd name="T40" fmla="*/ 2147483647 w 141"/>
                <a:gd name="T41" fmla="*/ 2147483647 h 205"/>
                <a:gd name="T42" fmla="*/ 2147483647 w 141"/>
                <a:gd name="T43" fmla="*/ 2147483647 h 205"/>
                <a:gd name="T44" fmla="*/ 2147483647 w 141"/>
                <a:gd name="T45" fmla="*/ 2147483647 h 205"/>
                <a:gd name="T46" fmla="*/ 2147483647 w 141"/>
                <a:gd name="T47" fmla="*/ 2147483647 h 205"/>
                <a:gd name="T48" fmla="*/ 2147483647 w 141"/>
                <a:gd name="T49" fmla="*/ 2147483647 h 205"/>
                <a:gd name="T50" fmla="*/ 2147483647 w 141"/>
                <a:gd name="T51" fmla="*/ 2147483647 h 205"/>
                <a:gd name="T52" fmla="*/ 2147483647 w 141"/>
                <a:gd name="T53" fmla="*/ 2147483647 h 205"/>
                <a:gd name="T54" fmla="*/ 2147483647 w 141"/>
                <a:gd name="T55" fmla="*/ 2147483647 h 205"/>
                <a:gd name="T56" fmla="*/ 2147483647 w 141"/>
                <a:gd name="T57" fmla="*/ 2147483647 h 205"/>
                <a:gd name="T58" fmla="*/ 2147483647 w 141"/>
                <a:gd name="T59" fmla="*/ 2147483647 h 205"/>
                <a:gd name="T60" fmla="*/ 2147483647 w 141"/>
                <a:gd name="T61" fmla="*/ 2147483647 h 205"/>
                <a:gd name="T62" fmla="*/ 2147483647 w 141"/>
                <a:gd name="T63" fmla="*/ 2147483647 h 2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1" h="205">
                  <a:moveTo>
                    <a:pt x="74" y="0"/>
                  </a:moveTo>
                  <a:cubicBezTo>
                    <a:pt x="78" y="1"/>
                    <a:pt x="83" y="1"/>
                    <a:pt x="88" y="3"/>
                  </a:cubicBezTo>
                  <a:cubicBezTo>
                    <a:pt x="100" y="6"/>
                    <a:pt x="110" y="12"/>
                    <a:pt x="119" y="21"/>
                  </a:cubicBezTo>
                  <a:cubicBezTo>
                    <a:pt x="128" y="30"/>
                    <a:pt x="134" y="40"/>
                    <a:pt x="137" y="53"/>
                  </a:cubicBezTo>
                  <a:cubicBezTo>
                    <a:pt x="141" y="70"/>
                    <a:pt x="139" y="86"/>
                    <a:pt x="130" y="102"/>
                  </a:cubicBezTo>
                  <a:cubicBezTo>
                    <a:pt x="128" y="107"/>
                    <a:pt x="125" y="112"/>
                    <a:pt x="122" y="117"/>
                  </a:cubicBezTo>
                  <a:cubicBezTo>
                    <a:pt x="119" y="123"/>
                    <a:pt x="117" y="130"/>
                    <a:pt x="117" y="138"/>
                  </a:cubicBezTo>
                  <a:cubicBezTo>
                    <a:pt x="117" y="139"/>
                    <a:pt x="116" y="139"/>
                    <a:pt x="116" y="140"/>
                  </a:cubicBezTo>
                  <a:cubicBezTo>
                    <a:pt x="116" y="142"/>
                    <a:pt x="115" y="147"/>
                    <a:pt x="116" y="149"/>
                  </a:cubicBezTo>
                  <a:cubicBezTo>
                    <a:pt x="117" y="153"/>
                    <a:pt x="116" y="156"/>
                    <a:pt x="115" y="160"/>
                  </a:cubicBezTo>
                  <a:cubicBezTo>
                    <a:pt x="115" y="160"/>
                    <a:pt x="114" y="161"/>
                    <a:pt x="115" y="162"/>
                  </a:cubicBezTo>
                  <a:cubicBezTo>
                    <a:pt x="118" y="171"/>
                    <a:pt x="115" y="181"/>
                    <a:pt x="106" y="186"/>
                  </a:cubicBezTo>
                  <a:cubicBezTo>
                    <a:pt x="105" y="186"/>
                    <a:pt x="104" y="187"/>
                    <a:pt x="104" y="188"/>
                  </a:cubicBezTo>
                  <a:cubicBezTo>
                    <a:pt x="100" y="198"/>
                    <a:pt x="93" y="204"/>
                    <a:pt x="82" y="204"/>
                  </a:cubicBezTo>
                  <a:cubicBezTo>
                    <a:pt x="74" y="205"/>
                    <a:pt x="65" y="205"/>
                    <a:pt x="56" y="204"/>
                  </a:cubicBezTo>
                  <a:cubicBezTo>
                    <a:pt x="46" y="203"/>
                    <a:pt x="40" y="198"/>
                    <a:pt x="37" y="189"/>
                  </a:cubicBezTo>
                  <a:cubicBezTo>
                    <a:pt x="36" y="187"/>
                    <a:pt x="35" y="186"/>
                    <a:pt x="33" y="185"/>
                  </a:cubicBezTo>
                  <a:cubicBezTo>
                    <a:pt x="25" y="181"/>
                    <a:pt x="22" y="171"/>
                    <a:pt x="25" y="163"/>
                  </a:cubicBezTo>
                  <a:cubicBezTo>
                    <a:pt x="25" y="161"/>
                    <a:pt x="26" y="161"/>
                    <a:pt x="25" y="159"/>
                  </a:cubicBezTo>
                  <a:cubicBezTo>
                    <a:pt x="23" y="155"/>
                    <a:pt x="23" y="151"/>
                    <a:pt x="25" y="146"/>
                  </a:cubicBezTo>
                  <a:cubicBezTo>
                    <a:pt x="25" y="145"/>
                    <a:pt x="25" y="144"/>
                    <a:pt x="25" y="143"/>
                  </a:cubicBezTo>
                  <a:cubicBezTo>
                    <a:pt x="24" y="140"/>
                    <a:pt x="23" y="137"/>
                    <a:pt x="23" y="133"/>
                  </a:cubicBezTo>
                  <a:cubicBezTo>
                    <a:pt x="22" y="126"/>
                    <a:pt x="19" y="119"/>
                    <a:pt x="15" y="113"/>
                  </a:cubicBezTo>
                  <a:cubicBezTo>
                    <a:pt x="12" y="107"/>
                    <a:pt x="9" y="101"/>
                    <a:pt x="6" y="94"/>
                  </a:cubicBezTo>
                  <a:cubicBezTo>
                    <a:pt x="1" y="83"/>
                    <a:pt x="0" y="70"/>
                    <a:pt x="2" y="58"/>
                  </a:cubicBezTo>
                  <a:cubicBezTo>
                    <a:pt x="7" y="33"/>
                    <a:pt x="21" y="16"/>
                    <a:pt x="43" y="6"/>
                  </a:cubicBezTo>
                  <a:cubicBezTo>
                    <a:pt x="50" y="3"/>
                    <a:pt x="57" y="1"/>
                    <a:pt x="64" y="0"/>
                  </a:cubicBezTo>
                  <a:cubicBezTo>
                    <a:pt x="65" y="0"/>
                    <a:pt x="65" y="0"/>
                    <a:pt x="66" y="0"/>
                  </a:cubicBezTo>
                  <a:cubicBezTo>
                    <a:pt x="69" y="0"/>
                    <a:pt x="71" y="0"/>
                    <a:pt x="74" y="0"/>
                  </a:cubicBezTo>
                  <a:close/>
                  <a:moveTo>
                    <a:pt x="70" y="141"/>
                  </a:moveTo>
                  <a:cubicBezTo>
                    <a:pt x="79" y="141"/>
                    <a:pt x="88" y="141"/>
                    <a:pt x="97" y="141"/>
                  </a:cubicBezTo>
                  <a:cubicBezTo>
                    <a:pt x="102" y="141"/>
                    <a:pt x="103" y="140"/>
                    <a:pt x="104" y="135"/>
                  </a:cubicBezTo>
                  <a:cubicBezTo>
                    <a:pt x="105" y="129"/>
                    <a:pt x="106" y="123"/>
                    <a:pt x="108" y="118"/>
                  </a:cubicBezTo>
                  <a:cubicBezTo>
                    <a:pt x="111" y="110"/>
                    <a:pt x="115" y="104"/>
                    <a:pt x="118" y="97"/>
                  </a:cubicBezTo>
                  <a:cubicBezTo>
                    <a:pt x="122" y="90"/>
                    <a:pt x="125" y="82"/>
                    <a:pt x="126" y="74"/>
                  </a:cubicBezTo>
                  <a:cubicBezTo>
                    <a:pt x="127" y="55"/>
                    <a:pt x="120" y="38"/>
                    <a:pt x="105" y="26"/>
                  </a:cubicBezTo>
                  <a:cubicBezTo>
                    <a:pt x="86" y="10"/>
                    <a:pt x="61" y="9"/>
                    <a:pt x="40" y="21"/>
                  </a:cubicBezTo>
                  <a:cubicBezTo>
                    <a:pt x="21" y="34"/>
                    <a:pt x="11" y="56"/>
                    <a:pt x="15" y="80"/>
                  </a:cubicBezTo>
                  <a:cubicBezTo>
                    <a:pt x="16" y="88"/>
                    <a:pt x="20" y="95"/>
                    <a:pt x="24" y="102"/>
                  </a:cubicBezTo>
                  <a:cubicBezTo>
                    <a:pt x="30" y="113"/>
                    <a:pt x="35" y="124"/>
                    <a:pt x="36" y="136"/>
                  </a:cubicBezTo>
                  <a:cubicBezTo>
                    <a:pt x="36" y="140"/>
                    <a:pt x="38" y="141"/>
                    <a:pt x="42" y="141"/>
                  </a:cubicBezTo>
                  <a:cubicBezTo>
                    <a:pt x="52" y="141"/>
                    <a:pt x="61" y="141"/>
                    <a:pt x="70" y="141"/>
                  </a:cubicBezTo>
                  <a:close/>
                  <a:moveTo>
                    <a:pt x="70" y="147"/>
                  </a:moveTo>
                  <a:cubicBezTo>
                    <a:pt x="61" y="147"/>
                    <a:pt x="52" y="147"/>
                    <a:pt x="43" y="147"/>
                  </a:cubicBezTo>
                  <a:cubicBezTo>
                    <a:pt x="40" y="147"/>
                    <a:pt x="38" y="148"/>
                    <a:pt x="37" y="150"/>
                  </a:cubicBezTo>
                  <a:cubicBezTo>
                    <a:pt x="35" y="154"/>
                    <a:pt x="38" y="158"/>
                    <a:pt x="43" y="158"/>
                  </a:cubicBezTo>
                  <a:cubicBezTo>
                    <a:pt x="55" y="158"/>
                    <a:pt x="68" y="158"/>
                    <a:pt x="81" y="158"/>
                  </a:cubicBezTo>
                  <a:cubicBezTo>
                    <a:pt x="86" y="158"/>
                    <a:pt x="92" y="158"/>
                    <a:pt x="97" y="158"/>
                  </a:cubicBezTo>
                  <a:cubicBezTo>
                    <a:pt x="100" y="158"/>
                    <a:pt x="102" y="157"/>
                    <a:pt x="103" y="155"/>
                  </a:cubicBezTo>
                  <a:cubicBezTo>
                    <a:pt x="105" y="151"/>
                    <a:pt x="102" y="147"/>
                    <a:pt x="97" y="147"/>
                  </a:cubicBezTo>
                  <a:cubicBezTo>
                    <a:pt x="88" y="147"/>
                    <a:pt x="79" y="147"/>
                    <a:pt x="70" y="147"/>
                  </a:cubicBezTo>
                  <a:close/>
                  <a:moveTo>
                    <a:pt x="70" y="164"/>
                  </a:moveTo>
                  <a:cubicBezTo>
                    <a:pt x="61" y="164"/>
                    <a:pt x="52" y="164"/>
                    <a:pt x="43" y="164"/>
                  </a:cubicBezTo>
                  <a:cubicBezTo>
                    <a:pt x="40" y="164"/>
                    <a:pt x="38" y="165"/>
                    <a:pt x="37" y="167"/>
                  </a:cubicBezTo>
                  <a:cubicBezTo>
                    <a:pt x="35" y="171"/>
                    <a:pt x="38" y="175"/>
                    <a:pt x="43" y="175"/>
                  </a:cubicBezTo>
                  <a:cubicBezTo>
                    <a:pt x="55" y="175"/>
                    <a:pt x="68" y="175"/>
                    <a:pt x="81" y="175"/>
                  </a:cubicBezTo>
                  <a:cubicBezTo>
                    <a:pt x="86" y="175"/>
                    <a:pt x="92" y="175"/>
                    <a:pt x="97" y="175"/>
                  </a:cubicBezTo>
                  <a:cubicBezTo>
                    <a:pt x="100" y="175"/>
                    <a:pt x="102" y="174"/>
                    <a:pt x="103" y="171"/>
                  </a:cubicBezTo>
                  <a:cubicBezTo>
                    <a:pt x="105" y="168"/>
                    <a:pt x="102" y="164"/>
                    <a:pt x="97" y="164"/>
                  </a:cubicBezTo>
                  <a:cubicBezTo>
                    <a:pt x="88" y="164"/>
                    <a:pt x="79" y="164"/>
                    <a:pt x="70" y="164"/>
                  </a:cubicBezTo>
                  <a:close/>
                  <a:moveTo>
                    <a:pt x="48" y="181"/>
                  </a:moveTo>
                  <a:cubicBezTo>
                    <a:pt x="48" y="186"/>
                    <a:pt x="52" y="191"/>
                    <a:pt x="58" y="191"/>
                  </a:cubicBezTo>
                  <a:cubicBezTo>
                    <a:pt x="66" y="192"/>
                    <a:pt x="74" y="192"/>
                    <a:pt x="82" y="191"/>
                  </a:cubicBezTo>
                  <a:cubicBezTo>
                    <a:pt x="88" y="191"/>
                    <a:pt x="92" y="186"/>
                    <a:pt x="92" y="181"/>
                  </a:cubicBezTo>
                  <a:cubicBezTo>
                    <a:pt x="77" y="181"/>
                    <a:pt x="63" y="181"/>
                    <a:pt x="48"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14" name="组合 13">
              <a:extLst>
                <a:ext uri="{FF2B5EF4-FFF2-40B4-BE49-F238E27FC236}">
                  <a16:creationId xmlns:a16="http://schemas.microsoft.com/office/drawing/2014/main" id="{9D51113B-D543-4F46-A8E4-55009AD8ADE1}"/>
                </a:ext>
              </a:extLst>
            </p:cNvPr>
            <p:cNvGrpSpPr/>
            <p:nvPr/>
          </p:nvGrpSpPr>
          <p:grpSpPr>
            <a:xfrm>
              <a:off x="5704681" y="3705226"/>
              <a:ext cx="271463" cy="271462"/>
              <a:chOff x="5578476" y="3629026"/>
              <a:chExt cx="271463" cy="271462"/>
            </a:xfrm>
            <a:solidFill>
              <a:schemeClr val="bg1"/>
            </a:solidFill>
          </p:grpSpPr>
          <p:sp>
            <p:nvSpPr>
              <p:cNvPr id="15" name="Freeform 15">
                <a:extLst>
                  <a:ext uri="{FF2B5EF4-FFF2-40B4-BE49-F238E27FC236}">
                    <a16:creationId xmlns:a16="http://schemas.microsoft.com/office/drawing/2014/main" id="{C15AD188-9F5D-4A5C-B297-54CD2B623F18}"/>
                  </a:ext>
                </a:extLst>
              </p:cNvPr>
              <p:cNvSpPr>
                <a:spLocks noEditPoints="1"/>
              </p:cNvSpPr>
              <p:nvPr/>
            </p:nvSpPr>
            <p:spPr bwMode="auto">
              <a:xfrm>
                <a:off x="5578476" y="3629026"/>
                <a:ext cx="271463" cy="195263"/>
              </a:xfrm>
              <a:custGeom>
                <a:avLst/>
                <a:gdLst>
                  <a:gd name="T0" fmla="*/ 177 w 186"/>
                  <a:gd name="T1" fmla="*/ 0 h 134"/>
                  <a:gd name="T2" fmla="*/ 185 w 186"/>
                  <a:gd name="T3" fmla="*/ 6 h 134"/>
                  <a:gd name="T4" fmla="*/ 186 w 186"/>
                  <a:gd name="T5" fmla="*/ 12 h 134"/>
                  <a:gd name="T6" fmla="*/ 186 w 186"/>
                  <a:gd name="T7" fmla="*/ 122 h 134"/>
                  <a:gd name="T8" fmla="*/ 174 w 186"/>
                  <a:gd name="T9" fmla="*/ 134 h 134"/>
                  <a:gd name="T10" fmla="*/ 13 w 186"/>
                  <a:gd name="T11" fmla="*/ 134 h 134"/>
                  <a:gd name="T12" fmla="*/ 1 w 186"/>
                  <a:gd name="T13" fmla="*/ 125 h 134"/>
                  <a:gd name="T14" fmla="*/ 0 w 186"/>
                  <a:gd name="T15" fmla="*/ 125 h 134"/>
                  <a:gd name="T16" fmla="*/ 0 w 186"/>
                  <a:gd name="T17" fmla="*/ 9 h 134"/>
                  <a:gd name="T18" fmla="*/ 1 w 186"/>
                  <a:gd name="T19" fmla="*/ 7 h 134"/>
                  <a:gd name="T20" fmla="*/ 9 w 186"/>
                  <a:gd name="T21" fmla="*/ 0 h 134"/>
                  <a:gd name="T22" fmla="*/ 177 w 186"/>
                  <a:gd name="T23" fmla="*/ 0 h 134"/>
                  <a:gd name="T24" fmla="*/ 174 w 186"/>
                  <a:gd name="T25" fmla="*/ 122 h 134"/>
                  <a:gd name="T26" fmla="*/ 174 w 186"/>
                  <a:gd name="T27" fmla="*/ 12 h 134"/>
                  <a:gd name="T28" fmla="*/ 12 w 186"/>
                  <a:gd name="T29" fmla="*/ 12 h 134"/>
                  <a:gd name="T30" fmla="*/ 12 w 186"/>
                  <a:gd name="T31" fmla="*/ 122 h 134"/>
                  <a:gd name="T32" fmla="*/ 174 w 186"/>
                  <a:gd name="T33" fmla="*/ 12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134">
                    <a:moveTo>
                      <a:pt x="177" y="0"/>
                    </a:moveTo>
                    <a:cubicBezTo>
                      <a:pt x="180" y="1"/>
                      <a:pt x="183" y="3"/>
                      <a:pt x="185" y="6"/>
                    </a:cubicBezTo>
                    <a:cubicBezTo>
                      <a:pt x="185" y="8"/>
                      <a:pt x="186" y="10"/>
                      <a:pt x="186" y="12"/>
                    </a:cubicBezTo>
                    <a:cubicBezTo>
                      <a:pt x="186" y="49"/>
                      <a:pt x="186" y="86"/>
                      <a:pt x="186" y="122"/>
                    </a:cubicBezTo>
                    <a:cubicBezTo>
                      <a:pt x="186" y="129"/>
                      <a:pt x="181" y="134"/>
                      <a:pt x="174" y="134"/>
                    </a:cubicBezTo>
                    <a:cubicBezTo>
                      <a:pt x="120" y="134"/>
                      <a:pt x="66" y="134"/>
                      <a:pt x="13" y="134"/>
                    </a:cubicBezTo>
                    <a:cubicBezTo>
                      <a:pt x="6" y="134"/>
                      <a:pt x="3" y="132"/>
                      <a:pt x="1" y="125"/>
                    </a:cubicBezTo>
                    <a:cubicBezTo>
                      <a:pt x="0" y="125"/>
                      <a:pt x="0" y="125"/>
                      <a:pt x="0" y="125"/>
                    </a:cubicBezTo>
                    <a:cubicBezTo>
                      <a:pt x="0" y="86"/>
                      <a:pt x="0" y="48"/>
                      <a:pt x="0" y="9"/>
                    </a:cubicBezTo>
                    <a:cubicBezTo>
                      <a:pt x="1" y="9"/>
                      <a:pt x="1" y="8"/>
                      <a:pt x="1" y="7"/>
                    </a:cubicBezTo>
                    <a:cubicBezTo>
                      <a:pt x="3" y="3"/>
                      <a:pt x="5" y="2"/>
                      <a:pt x="9" y="0"/>
                    </a:cubicBezTo>
                    <a:cubicBezTo>
                      <a:pt x="65" y="0"/>
                      <a:pt x="121" y="0"/>
                      <a:pt x="177" y="0"/>
                    </a:cubicBezTo>
                    <a:close/>
                    <a:moveTo>
                      <a:pt x="174" y="122"/>
                    </a:moveTo>
                    <a:cubicBezTo>
                      <a:pt x="174" y="85"/>
                      <a:pt x="174" y="49"/>
                      <a:pt x="174" y="12"/>
                    </a:cubicBezTo>
                    <a:cubicBezTo>
                      <a:pt x="120" y="12"/>
                      <a:pt x="66" y="12"/>
                      <a:pt x="12" y="12"/>
                    </a:cubicBezTo>
                    <a:cubicBezTo>
                      <a:pt x="12" y="49"/>
                      <a:pt x="12" y="85"/>
                      <a:pt x="12" y="122"/>
                    </a:cubicBezTo>
                    <a:cubicBezTo>
                      <a:pt x="66" y="122"/>
                      <a:pt x="120" y="122"/>
                      <a:pt x="174"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6" name="Freeform 16">
                <a:extLst>
                  <a:ext uri="{FF2B5EF4-FFF2-40B4-BE49-F238E27FC236}">
                    <a16:creationId xmlns:a16="http://schemas.microsoft.com/office/drawing/2014/main" id="{4119BDBF-6706-4BB9-8AF3-01549F480322}"/>
                  </a:ext>
                </a:extLst>
              </p:cNvPr>
              <p:cNvSpPr>
                <a:spLocks/>
              </p:cNvSpPr>
              <p:nvPr/>
            </p:nvSpPr>
            <p:spPr bwMode="auto">
              <a:xfrm>
                <a:off x="5646738" y="3840163"/>
                <a:ext cx="134938" cy="60325"/>
              </a:xfrm>
              <a:custGeom>
                <a:avLst/>
                <a:gdLst>
                  <a:gd name="T0" fmla="*/ 29 w 92"/>
                  <a:gd name="T1" fmla="*/ 0 h 41"/>
                  <a:gd name="T2" fmla="*/ 63 w 92"/>
                  <a:gd name="T3" fmla="*/ 0 h 41"/>
                  <a:gd name="T4" fmla="*/ 63 w 92"/>
                  <a:gd name="T5" fmla="*/ 2 h 41"/>
                  <a:gd name="T6" fmla="*/ 63 w 92"/>
                  <a:gd name="T7" fmla="*/ 17 h 41"/>
                  <a:gd name="T8" fmla="*/ 76 w 92"/>
                  <a:gd name="T9" fmla="*/ 29 h 41"/>
                  <a:gd name="T10" fmla="*/ 86 w 92"/>
                  <a:gd name="T11" fmla="*/ 29 h 41"/>
                  <a:gd name="T12" fmla="*/ 92 w 92"/>
                  <a:gd name="T13" fmla="*/ 35 h 41"/>
                  <a:gd name="T14" fmla="*/ 86 w 92"/>
                  <a:gd name="T15" fmla="*/ 41 h 41"/>
                  <a:gd name="T16" fmla="*/ 6 w 92"/>
                  <a:gd name="T17" fmla="*/ 41 h 41"/>
                  <a:gd name="T18" fmla="*/ 0 w 92"/>
                  <a:gd name="T19" fmla="*/ 35 h 41"/>
                  <a:gd name="T20" fmla="*/ 6 w 92"/>
                  <a:gd name="T21" fmla="*/ 29 h 41"/>
                  <a:gd name="T22" fmla="*/ 17 w 92"/>
                  <a:gd name="T23" fmla="*/ 29 h 41"/>
                  <a:gd name="T24" fmla="*/ 29 w 92"/>
                  <a:gd name="T25" fmla="*/ 17 h 41"/>
                  <a:gd name="T26" fmla="*/ 29 w 92"/>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41">
                    <a:moveTo>
                      <a:pt x="29" y="0"/>
                    </a:moveTo>
                    <a:cubicBezTo>
                      <a:pt x="40" y="0"/>
                      <a:pt x="52" y="0"/>
                      <a:pt x="63" y="0"/>
                    </a:cubicBezTo>
                    <a:cubicBezTo>
                      <a:pt x="63" y="1"/>
                      <a:pt x="63" y="2"/>
                      <a:pt x="63" y="2"/>
                    </a:cubicBezTo>
                    <a:cubicBezTo>
                      <a:pt x="63" y="7"/>
                      <a:pt x="63" y="12"/>
                      <a:pt x="63" y="17"/>
                    </a:cubicBezTo>
                    <a:cubicBezTo>
                      <a:pt x="64" y="24"/>
                      <a:pt x="68" y="29"/>
                      <a:pt x="76" y="29"/>
                    </a:cubicBezTo>
                    <a:cubicBezTo>
                      <a:pt x="79" y="29"/>
                      <a:pt x="83" y="29"/>
                      <a:pt x="86" y="29"/>
                    </a:cubicBezTo>
                    <a:cubicBezTo>
                      <a:pt x="90" y="29"/>
                      <a:pt x="92" y="32"/>
                      <a:pt x="92" y="35"/>
                    </a:cubicBezTo>
                    <a:cubicBezTo>
                      <a:pt x="92" y="38"/>
                      <a:pt x="90" y="41"/>
                      <a:pt x="86" y="41"/>
                    </a:cubicBezTo>
                    <a:cubicBezTo>
                      <a:pt x="59" y="41"/>
                      <a:pt x="33" y="41"/>
                      <a:pt x="6" y="41"/>
                    </a:cubicBezTo>
                    <a:cubicBezTo>
                      <a:pt x="2" y="41"/>
                      <a:pt x="0" y="38"/>
                      <a:pt x="0" y="35"/>
                    </a:cubicBezTo>
                    <a:cubicBezTo>
                      <a:pt x="0" y="32"/>
                      <a:pt x="2" y="29"/>
                      <a:pt x="6" y="29"/>
                    </a:cubicBezTo>
                    <a:cubicBezTo>
                      <a:pt x="10" y="29"/>
                      <a:pt x="13" y="29"/>
                      <a:pt x="17" y="29"/>
                    </a:cubicBezTo>
                    <a:cubicBezTo>
                      <a:pt x="24" y="29"/>
                      <a:pt x="29" y="24"/>
                      <a:pt x="29" y="17"/>
                    </a:cubicBezTo>
                    <a:cubicBezTo>
                      <a:pt x="29" y="12"/>
                      <a:pt x="29" y="6"/>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17430" name="Freeform 17">
              <a:extLst>
                <a:ext uri="{FF2B5EF4-FFF2-40B4-BE49-F238E27FC236}">
                  <a16:creationId xmlns:a16="http://schemas.microsoft.com/office/drawing/2014/main" id="{EBBCF1C6-9521-44CC-8DC3-8E570E3DBA41}"/>
                </a:ext>
              </a:extLst>
            </p:cNvPr>
            <p:cNvSpPr>
              <a:spLocks noEditPoints="1"/>
            </p:cNvSpPr>
            <p:nvPr/>
          </p:nvSpPr>
          <p:spPr bwMode="auto">
            <a:xfrm>
              <a:off x="5733256" y="4130676"/>
              <a:ext cx="220663" cy="355600"/>
            </a:xfrm>
            <a:custGeom>
              <a:avLst/>
              <a:gdLst>
                <a:gd name="T0" fmla="*/ 2147483647 w 152"/>
                <a:gd name="T1" fmla="*/ 0 h 244"/>
                <a:gd name="T2" fmla="*/ 2147483647 w 152"/>
                <a:gd name="T3" fmla="*/ 2147483647 h 244"/>
                <a:gd name="T4" fmla="*/ 2147483647 w 152"/>
                <a:gd name="T5" fmla="*/ 2147483647 h 244"/>
                <a:gd name="T6" fmla="*/ 2147483647 w 152"/>
                <a:gd name="T7" fmla="*/ 2147483647 h 244"/>
                <a:gd name="T8" fmla="*/ 2147483647 w 152"/>
                <a:gd name="T9" fmla="*/ 2147483647 h 244"/>
                <a:gd name="T10" fmla="*/ 2147483647 w 152"/>
                <a:gd name="T11" fmla="*/ 2147483647 h 244"/>
                <a:gd name="T12" fmla="*/ 2147483647 w 152"/>
                <a:gd name="T13" fmla="*/ 2147483647 h 244"/>
                <a:gd name="T14" fmla="*/ 0 w 152"/>
                <a:gd name="T15" fmla="*/ 2147483647 h 244"/>
                <a:gd name="T16" fmla="*/ 0 w 152"/>
                <a:gd name="T17" fmla="*/ 2147483647 h 244"/>
                <a:gd name="T18" fmla="*/ 2147483647 w 152"/>
                <a:gd name="T19" fmla="*/ 0 h 244"/>
                <a:gd name="T20" fmla="*/ 2147483647 w 152"/>
                <a:gd name="T21" fmla="*/ 0 h 244"/>
                <a:gd name="T22" fmla="*/ 2147483647 w 152"/>
                <a:gd name="T23" fmla="*/ 2147483647 h 244"/>
                <a:gd name="T24" fmla="*/ 2147483647 w 152"/>
                <a:gd name="T25" fmla="*/ 2147483647 h 244"/>
                <a:gd name="T26" fmla="*/ 2147483647 w 152"/>
                <a:gd name="T27" fmla="*/ 2147483647 h 244"/>
                <a:gd name="T28" fmla="*/ 2147483647 w 152"/>
                <a:gd name="T29" fmla="*/ 2147483647 h 244"/>
                <a:gd name="T30" fmla="*/ 2147483647 w 152"/>
                <a:gd name="T31" fmla="*/ 2147483647 h 244"/>
                <a:gd name="T32" fmla="*/ 2147483647 w 152"/>
                <a:gd name="T33" fmla="*/ 2147483647 h 244"/>
                <a:gd name="T34" fmla="*/ 2147483647 w 152"/>
                <a:gd name="T35" fmla="*/ 2147483647 h 244"/>
                <a:gd name="T36" fmla="*/ 2147483647 w 152"/>
                <a:gd name="T37" fmla="*/ 2147483647 h 244"/>
                <a:gd name="T38" fmla="*/ 2147483647 w 152"/>
                <a:gd name="T39" fmla="*/ 2147483647 h 244"/>
                <a:gd name="T40" fmla="*/ 2147483647 w 152"/>
                <a:gd name="T41" fmla="*/ 2147483647 h 244"/>
                <a:gd name="T42" fmla="*/ 2147483647 w 152"/>
                <a:gd name="T43" fmla="*/ 2147483647 h 244"/>
                <a:gd name="T44" fmla="*/ 2147483647 w 152"/>
                <a:gd name="T45" fmla="*/ 2147483647 h 244"/>
                <a:gd name="T46" fmla="*/ 2147483647 w 152"/>
                <a:gd name="T47" fmla="*/ 2147483647 h 244"/>
                <a:gd name="T48" fmla="*/ 2147483647 w 152"/>
                <a:gd name="T49" fmla="*/ 2147483647 h 244"/>
                <a:gd name="T50" fmla="*/ 2147483647 w 152"/>
                <a:gd name="T51" fmla="*/ 2147483647 h 244"/>
                <a:gd name="T52" fmla="*/ 2147483647 w 152"/>
                <a:gd name="T53" fmla="*/ 2147483647 h 244"/>
                <a:gd name="T54" fmla="*/ 2147483647 w 152"/>
                <a:gd name="T55" fmla="*/ 2147483647 h 244"/>
                <a:gd name="T56" fmla="*/ 2147483647 w 152"/>
                <a:gd name="T57" fmla="*/ 2147483647 h 244"/>
                <a:gd name="T58" fmla="*/ 2147483647 w 152"/>
                <a:gd name="T59" fmla="*/ 2147483647 h 244"/>
                <a:gd name="T60" fmla="*/ 2147483647 w 152"/>
                <a:gd name="T61" fmla="*/ 2147483647 h 244"/>
                <a:gd name="T62" fmla="*/ 2147483647 w 152"/>
                <a:gd name="T63" fmla="*/ 2147483647 h 244"/>
                <a:gd name="T64" fmla="*/ 2147483647 w 152"/>
                <a:gd name="T65" fmla="*/ 2147483647 h 2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2" h="244">
                  <a:moveTo>
                    <a:pt x="139" y="0"/>
                  </a:moveTo>
                  <a:cubicBezTo>
                    <a:pt x="144" y="2"/>
                    <a:pt x="148" y="4"/>
                    <a:pt x="150" y="9"/>
                  </a:cubicBezTo>
                  <a:cubicBezTo>
                    <a:pt x="151" y="11"/>
                    <a:pt x="152" y="14"/>
                    <a:pt x="152" y="17"/>
                  </a:cubicBezTo>
                  <a:cubicBezTo>
                    <a:pt x="152" y="58"/>
                    <a:pt x="152" y="100"/>
                    <a:pt x="152" y="141"/>
                  </a:cubicBezTo>
                  <a:cubicBezTo>
                    <a:pt x="152" y="170"/>
                    <a:pt x="152" y="198"/>
                    <a:pt x="152" y="227"/>
                  </a:cubicBezTo>
                  <a:cubicBezTo>
                    <a:pt x="152" y="238"/>
                    <a:pt x="146" y="244"/>
                    <a:pt x="135" y="244"/>
                  </a:cubicBezTo>
                  <a:cubicBezTo>
                    <a:pt x="96" y="244"/>
                    <a:pt x="56" y="244"/>
                    <a:pt x="17" y="244"/>
                  </a:cubicBezTo>
                  <a:cubicBezTo>
                    <a:pt x="6" y="244"/>
                    <a:pt x="0" y="238"/>
                    <a:pt x="0" y="227"/>
                  </a:cubicBezTo>
                  <a:cubicBezTo>
                    <a:pt x="0" y="158"/>
                    <a:pt x="0" y="89"/>
                    <a:pt x="0" y="19"/>
                  </a:cubicBezTo>
                  <a:cubicBezTo>
                    <a:pt x="0" y="8"/>
                    <a:pt x="2" y="4"/>
                    <a:pt x="12" y="0"/>
                  </a:cubicBezTo>
                  <a:cubicBezTo>
                    <a:pt x="55" y="0"/>
                    <a:pt x="97" y="0"/>
                    <a:pt x="139" y="0"/>
                  </a:cubicBezTo>
                  <a:close/>
                  <a:moveTo>
                    <a:pt x="137" y="206"/>
                  </a:moveTo>
                  <a:cubicBezTo>
                    <a:pt x="137" y="150"/>
                    <a:pt x="137" y="94"/>
                    <a:pt x="137" y="39"/>
                  </a:cubicBezTo>
                  <a:cubicBezTo>
                    <a:pt x="96" y="39"/>
                    <a:pt x="55" y="39"/>
                    <a:pt x="15" y="39"/>
                  </a:cubicBezTo>
                  <a:cubicBezTo>
                    <a:pt x="15" y="95"/>
                    <a:pt x="15" y="150"/>
                    <a:pt x="15" y="206"/>
                  </a:cubicBezTo>
                  <a:cubicBezTo>
                    <a:pt x="56" y="206"/>
                    <a:pt x="96" y="206"/>
                    <a:pt x="137" y="206"/>
                  </a:cubicBezTo>
                  <a:close/>
                  <a:moveTo>
                    <a:pt x="76" y="16"/>
                  </a:moveTo>
                  <a:cubicBezTo>
                    <a:pt x="68" y="16"/>
                    <a:pt x="60" y="16"/>
                    <a:pt x="52" y="16"/>
                  </a:cubicBezTo>
                  <a:cubicBezTo>
                    <a:pt x="51" y="16"/>
                    <a:pt x="50" y="16"/>
                    <a:pt x="49" y="16"/>
                  </a:cubicBezTo>
                  <a:cubicBezTo>
                    <a:pt x="47" y="16"/>
                    <a:pt x="45" y="17"/>
                    <a:pt x="45" y="19"/>
                  </a:cubicBezTo>
                  <a:cubicBezTo>
                    <a:pt x="45" y="21"/>
                    <a:pt x="47" y="23"/>
                    <a:pt x="49" y="23"/>
                  </a:cubicBezTo>
                  <a:cubicBezTo>
                    <a:pt x="50" y="23"/>
                    <a:pt x="50" y="23"/>
                    <a:pt x="51" y="23"/>
                  </a:cubicBezTo>
                  <a:cubicBezTo>
                    <a:pt x="68" y="23"/>
                    <a:pt x="84" y="23"/>
                    <a:pt x="101" y="23"/>
                  </a:cubicBezTo>
                  <a:cubicBezTo>
                    <a:pt x="102" y="23"/>
                    <a:pt x="103" y="23"/>
                    <a:pt x="103" y="23"/>
                  </a:cubicBezTo>
                  <a:cubicBezTo>
                    <a:pt x="105" y="23"/>
                    <a:pt x="106" y="21"/>
                    <a:pt x="106" y="19"/>
                  </a:cubicBezTo>
                  <a:cubicBezTo>
                    <a:pt x="106" y="18"/>
                    <a:pt x="105" y="16"/>
                    <a:pt x="103" y="16"/>
                  </a:cubicBezTo>
                  <a:cubicBezTo>
                    <a:pt x="103" y="16"/>
                    <a:pt x="102" y="16"/>
                    <a:pt x="101" y="16"/>
                  </a:cubicBezTo>
                  <a:cubicBezTo>
                    <a:pt x="92" y="16"/>
                    <a:pt x="84" y="16"/>
                    <a:pt x="76" y="16"/>
                  </a:cubicBezTo>
                  <a:close/>
                  <a:moveTo>
                    <a:pt x="87" y="225"/>
                  </a:moveTo>
                  <a:cubicBezTo>
                    <a:pt x="87" y="219"/>
                    <a:pt x="82" y="214"/>
                    <a:pt x="76" y="214"/>
                  </a:cubicBezTo>
                  <a:cubicBezTo>
                    <a:pt x="70" y="214"/>
                    <a:pt x="65" y="219"/>
                    <a:pt x="64" y="225"/>
                  </a:cubicBezTo>
                  <a:cubicBezTo>
                    <a:pt x="64" y="231"/>
                    <a:pt x="70" y="237"/>
                    <a:pt x="76" y="237"/>
                  </a:cubicBezTo>
                  <a:cubicBezTo>
                    <a:pt x="82" y="237"/>
                    <a:pt x="87" y="231"/>
                    <a:pt x="87" y="2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31" name="Freeform 18">
              <a:extLst>
                <a:ext uri="{FF2B5EF4-FFF2-40B4-BE49-F238E27FC236}">
                  <a16:creationId xmlns:a16="http://schemas.microsoft.com/office/drawing/2014/main" id="{B0357C1A-28F5-47B7-8F7E-3D62216D9D81}"/>
                </a:ext>
              </a:extLst>
            </p:cNvPr>
            <p:cNvSpPr>
              <a:spLocks/>
            </p:cNvSpPr>
            <p:nvPr/>
          </p:nvSpPr>
          <p:spPr bwMode="auto">
            <a:xfrm>
              <a:off x="7284243" y="3573463"/>
              <a:ext cx="257175" cy="298450"/>
            </a:xfrm>
            <a:custGeom>
              <a:avLst/>
              <a:gdLst>
                <a:gd name="T0" fmla="*/ 2147483647 w 177"/>
                <a:gd name="T1" fmla="*/ 2147483647 h 205"/>
                <a:gd name="T2" fmla="*/ 2147483647 w 177"/>
                <a:gd name="T3" fmla="*/ 2147483647 h 205"/>
                <a:gd name="T4" fmla="*/ 2147483647 w 177"/>
                <a:gd name="T5" fmla="*/ 2147483647 h 205"/>
                <a:gd name="T6" fmla="*/ 2147483647 w 177"/>
                <a:gd name="T7" fmla="*/ 2147483647 h 205"/>
                <a:gd name="T8" fmla="*/ 2147483647 w 177"/>
                <a:gd name="T9" fmla="*/ 2147483647 h 205"/>
                <a:gd name="T10" fmla="*/ 2147483647 w 177"/>
                <a:gd name="T11" fmla="*/ 2147483647 h 205"/>
                <a:gd name="T12" fmla="*/ 2147483647 w 177"/>
                <a:gd name="T13" fmla="*/ 2147483647 h 205"/>
                <a:gd name="T14" fmla="*/ 2147483647 w 177"/>
                <a:gd name="T15" fmla="*/ 2147483647 h 205"/>
                <a:gd name="T16" fmla="*/ 2147483647 w 177"/>
                <a:gd name="T17" fmla="*/ 2147483647 h 205"/>
                <a:gd name="T18" fmla="*/ 2147483647 w 177"/>
                <a:gd name="T19" fmla="*/ 2147483647 h 205"/>
                <a:gd name="T20" fmla="*/ 2147483647 w 177"/>
                <a:gd name="T21" fmla="*/ 2147483647 h 205"/>
                <a:gd name="T22" fmla="*/ 2147483647 w 177"/>
                <a:gd name="T23" fmla="*/ 2147483647 h 205"/>
                <a:gd name="T24" fmla="*/ 2147483647 w 177"/>
                <a:gd name="T25" fmla="*/ 0 h 205"/>
                <a:gd name="T26" fmla="*/ 2147483647 w 177"/>
                <a:gd name="T27" fmla="*/ 0 h 205"/>
                <a:gd name="T28" fmla="*/ 2147483647 w 177"/>
                <a:gd name="T29" fmla="*/ 0 h 205"/>
                <a:gd name="T30" fmla="*/ 2147483647 w 177"/>
                <a:gd name="T31" fmla="*/ 0 h 205"/>
                <a:gd name="T32" fmla="*/ 2147483647 w 177"/>
                <a:gd name="T33" fmla="*/ 2147483647 h 205"/>
                <a:gd name="T34" fmla="*/ 2147483647 w 177"/>
                <a:gd name="T35" fmla="*/ 2147483647 h 205"/>
                <a:gd name="T36" fmla="*/ 0 w 177"/>
                <a:gd name="T37" fmla="*/ 2147483647 h 205"/>
                <a:gd name="T38" fmla="*/ 0 w 177"/>
                <a:gd name="T39" fmla="*/ 2147483647 h 205"/>
                <a:gd name="T40" fmla="*/ 0 w 177"/>
                <a:gd name="T41" fmla="*/ 2147483647 h 205"/>
                <a:gd name="T42" fmla="*/ 2147483647 w 177"/>
                <a:gd name="T43" fmla="*/ 2147483647 h 205"/>
                <a:gd name="T44" fmla="*/ 2147483647 w 177"/>
                <a:gd name="T45" fmla="*/ 2147483647 h 205"/>
                <a:gd name="T46" fmla="*/ 2147483647 w 177"/>
                <a:gd name="T47" fmla="*/ 2147483647 h 205"/>
                <a:gd name="T48" fmla="*/ 2147483647 w 177"/>
                <a:gd name="T49" fmla="*/ 2147483647 h 205"/>
                <a:gd name="T50" fmla="*/ 2147483647 w 177"/>
                <a:gd name="T51" fmla="*/ 2147483647 h 205"/>
                <a:gd name="T52" fmla="*/ 2147483647 w 177"/>
                <a:gd name="T53" fmla="*/ 2147483647 h 205"/>
                <a:gd name="T54" fmla="*/ 2147483647 w 177"/>
                <a:gd name="T55" fmla="*/ 2147483647 h 205"/>
                <a:gd name="T56" fmla="*/ 2147483647 w 177"/>
                <a:gd name="T57" fmla="*/ 2147483647 h 205"/>
                <a:gd name="T58" fmla="*/ 2147483647 w 177"/>
                <a:gd name="T59" fmla="*/ 2147483647 h 205"/>
                <a:gd name="T60" fmla="*/ 2147483647 w 177"/>
                <a:gd name="T61" fmla="*/ 2147483647 h 205"/>
                <a:gd name="T62" fmla="*/ 2147483647 w 177"/>
                <a:gd name="T63" fmla="*/ 2147483647 h 205"/>
                <a:gd name="T64" fmla="*/ 2147483647 w 177"/>
                <a:gd name="T65" fmla="*/ 2147483647 h 205"/>
                <a:gd name="T66" fmla="*/ 2147483647 w 177"/>
                <a:gd name="T67" fmla="*/ 2147483647 h 205"/>
                <a:gd name="T68" fmla="*/ 2147483647 w 177"/>
                <a:gd name="T69" fmla="*/ 2147483647 h 205"/>
                <a:gd name="T70" fmla="*/ 2147483647 w 177"/>
                <a:gd name="T71" fmla="*/ 2147483647 h 205"/>
                <a:gd name="T72" fmla="*/ 2147483647 w 177"/>
                <a:gd name="T73" fmla="*/ 2147483647 h 205"/>
                <a:gd name="T74" fmla="*/ 2147483647 w 177"/>
                <a:gd name="T75" fmla="*/ 2147483647 h 205"/>
                <a:gd name="T76" fmla="*/ 2147483647 w 177"/>
                <a:gd name="T77" fmla="*/ 2147483647 h 205"/>
                <a:gd name="T78" fmla="*/ 2147483647 w 177"/>
                <a:gd name="T79" fmla="*/ 2147483647 h 205"/>
                <a:gd name="T80" fmla="*/ 2147483647 w 177"/>
                <a:gd name="T81" fmla="*/ 2147483647 h 205"/>
                <a:gd name="T82" fmla="*/ 2147483647 w 177"/>
                <a:gd name="T83" fmla="*/ 2147483647 h 205"/>
                <a:gd name="T84" fmla="*/ 2147483647 w 177"/>
                <a:gd name="T85" fmla="*/ 2147483647 h 205"/>
                <a:gd name="T86" fmla="*/ 2147483647 w 177"/>
                <a:gd name="T87" fmla="*/ 2147483647 h 205"/>
                <a:gd name="T88" fmla="*/ 2147483647 w 177"/>
                <a:gd name="T89" fmla="*/ 2147483647 h 205"/>
                <a:gd name="T90" fmla="*/ 2147483647 w 177"/>
                <a:gd name="T91" fmla="*/ 2147483647 h 205"/>
                <a:gd name="T92" fmla="*/ 2147483647 w 177"/>
                <a:gd name="T93" fmla="*/ 2147483647 h 20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77" h="205">
                  <a:moveTo>
                    <a:pt x="176" y="113"/>
                  </a:moveTo>
                  <a:cubicBezTo>
                    <a:pt x="174" y="106"/>
                    <a:pt x="171" y="99"/>
                    <a:pt x="169" y="93"/>
                  </a:cubicBezTo>
                  <a:cubicBezTo>
                    <a:pt x="168" y="90"/>
                    <a:pt x="167" y="87"/>
                    <a:pt x="167" y="85"/>
                  </a:cubicBezTo>
                  <a:cubicBezTo>
                    <a:pt x="166" y="84"/>
                    <a:pt x="167" y="82"/>
                    <a:pt x="167" y="81"/>
                  </a:cubicBezTo>
                  <a:cubicBezTo>
                    <a:pt x="169" y="79"/>
                    <a:pt x="168" y="77"/>
                    <a:pt x="168" y="74"/>
                  </a:cubicBezTo>
                  <a:cubicBezTo>
                    <a:pt x="165" y="64"/>
                    <a:pt x="162" y="54"/>
                    <a:pt x="157" y="45"/>
                  </a:cubicBezTo>
                  <a:cubicBezTo>
                    <a:pt x="157" y="44"/>
                    <a:pt x="156" y="43"/>
                    <a:pt x="156" y="42"/>
                  </a:cubicBezTo>
                  <a:cubicBezTo>
                    <a:pt x="157" y="41"/>
                    <a:pt x="159" y="40"/>
                    <a:pt x="160" y="39"/>
                  </a:cubicBezTo>
                  <a:cubicBezTo>
                    <a:pt x="156" y="32"/>
                    <a:pt x="151" y="25"/>
                    <a:pt x="144" y="19"/>
                  </a:cubicBezTo>
                  <a:cubicBezTo>
                    <a:pt x="146" y="18"/>
                    <a:pt x="147" y="18"/>
                    <a:pt x="148" y="17"/>
                  </a:cubicBezTo>
                  <a:cubicBezTo>
                    <a:pt x="148" y="17"/>
                    <a:pt x="148" y="17"/>
                    <a:pt x="148" y="17"/>
                  </a:cubicBezTo>
                  <a:cubicBezTo>
                    <a:pt x="144" y="15"/>
                    <a:pt x="141" y="12"/>
                    <a:pt x="137" y="10"/>
                  </a:cubicBezTo>
                  <a:cubicBezTo>
                    <a:pt x="124" y="4"/>
                    <a:pt x="111" y="1"/>
                    <a:pt x="97" y="0"/>
                  </a:cubicBezTo>
                  <a:cubicBezTo>
                    <a:pt x="96" y="0"/>
                    <a:pt x="96" y="0"/>
                    <a:pt x="95" y="0"/>
                  </a:cubicBezTo>
                  <a:cubicBezTo>
                    <a:pt x="92" y="0"/>
                    <a:pt x="89" y="0"/>
                    <a:pt x="86" y="0"/>
                  </a:cubicBezTo>
                  <a:cubicBezTo>
                    <a:pt x="84" y="0"/>
                    <a:pt x="81" y="0"/>
                    <a:pt x="78" y="0"/>
                  </a:cubicBezTo>
                  <a:cubicBezTo>
                    <a:pt x="62" y="2"/>
                    <a:pt x="47" y="6"/>
                    <a:pt x="33" y="15"/>
                  </a:cubicBezTo>
                  <a:cubicBezTo>
                    <a:pt x="21" y="23"/>
                    <a:pt x="13" y="33"/>
                    <a:pt x="7" y="46"/>
                  </a:cubicBezTo>
                  <a:cubicBezTo>
                    <a:pt x="3" y="54"/>
                    <a:pt x="1" y="62"/>
                    <a:pt x="0" y="71"/>
                  </a:cubicBezTo>
                  <a:cubicBezTo>
                    <a:pt x="0" y="71"/>
                    <a:pt x="0" y="72"/>
                    <a:pt x="0" y="72"/>
                  </a:cubicBezTo>
                  <a:cubicBezTo>
                    <a:pt x="0" y="75"/>
                    <a:pt x="0" y="78"/>
                    <a:pt x="0" y="80"/>
                  </a:cubicBezTo>
                  <a:cubicBezTo>
                    <a:pt x="1" y="84"/>
                    <a:pt x="1" y="89"/>
                    <a:pt x="2" y="93"/>
                  </a:cubicBezTo>
                  <a:cubicBezTo>
                    <a:pt x="3" y="98"/>
                    <a:pt x="5" y="104"/>
                    <a:pt x="8" y="109"/>
                  </a:cubicBezTo>
                  <a:cubicBezTo>
                    <a:pt x="10" y="111"/>
                    <a:pt x="11" y="114"/>
                    <a:pt x="13" y="116"/>
                  </a:cubicBezTo>
                  <a:cubicBezTo>
                    <a:pt x="17" y="123"/>
                    <a:pt x="21" y="130"/>
                    <a:pt x="27" y="137"/>
                  </a:cubicBezTo>
                  <a:cubicBezTo>
                    <a:pt x="36" y="147"/>
                    <a:pt x="42" y="159"/>
                    <a:pt x="44" y="173"/>
                  </a:cubicBezTo>
                  <a:cubicBezTo>
                    <a:pt x="45" y="176"/>
                    <a:pt x="46" y="180"/>
                    <a:pt x="46" y="183"/>
                  </a:cubicBezTo>
                  <a:cubicBezTo>
                    <a:pt x="46" y="189"/>
                    <a:pt x="46" y="196"/>
                    <a:pt x="46" y="202"/>
                  </a:cubicBezTo>
                  <a:cubicBezTo>
                    <a:pt x="46" y="203"/>
                    <a:pt x="46" y="203"/>
                    <a:pt x="46" y="205"/>
                  </a:cubicBezTo>
                  <a:cubicBezTo>
                    <a:pt x="75" y="205"/>
                    <a:pt x="105" y="205"/>
                    <a:pt x="134" y="205"/>
                  </a:cubicBezTo>
                  <a:cubicBezTo>
                    <a:pt x="134" y="204"/>
                    <a:pt x="134" y="203"/>
                    <a:pt x="134" y="203"/>
                  </a:cubicBezTo>
                  <a:cubicBezTo>
                    <a:pt x="135" y="195"/>
                    <a:pt x="135" y="188"/>
                    <a:pt x="135" y="181"/>
                  </a:cubicBezTo>
                  <a:cubicBezTo>
                    <a:pt x="135" y="179"/>
                    <a:pt x="135" y="177"/>
                    <a:pt x="136" y="175"/>
                  </a:cubicBezTo>
                  <a:cubicBezTo>
                    <a:pt x="136" y="172"/>
                    <a:pt x="138" y="171"/>
                    <a:pt x="140" y="170"/>
                  </a:cubicBezTo>
                  <a:cubicBezTo>
                    <a:pt x="144" y="169"/>
                    <a:pt x="147" y="169"/>
                    <a:pt x="151" y="169"/>
                  </a:cubicBezTo>
                  <a:cubicBezTo>
                    <a:pt x="153" y="169"/>
                    <a:pt x="155" y="170"/>
                    <a:pt x="157" y="170"/>
                  </a:cubicBezTo>
                  <a:cubicBezTo>
                    <a:pt x="161" y="171"/>
                    <a:pt x="168" y="168"/>
                    <a:pt x="168" y="163"/>
                  </a:cubicBezTo>
                  <a:cubicBezTo>
                    <a:pt x="168" y="162"/>
                    <a:pt x="168" y="161"/>
                    <a:pt x="168" y="159"/>
                  </a:cubicBezTo>
                  <a:cubicBezTo>
                    <a:pt x="167" y="157"/>
                    <a:pt x="168" y="155"/>
                    <a:pt x="169" y="152"/>
                  </a:cubicBezTo>
                  <a:cubicBezTo>
                    <a:pt x="172" y="148"/>
                    <a:pt x="172" y="145"/>
                    <a:pt x="167" y="142"/>
                  </a:cubicBezTo>
                  <a:cubicBezTo>
                    <a:pt x="167" y="141"/>
                    <a:pt x="167" y="141"/>
                    <a:pt x="167" y="141"/>
                  </a:cubicBezTo>
                  <a:cubicBezTo>
                    <a:pt x="168" y="140"/>
                    <a:pt x="169" y="140"/>
                    <a:pt x="170" y="139"/>
                  </a:cubicBezTo>
                  <a:cubicBezTo>
                    <a:pt x="172" y="137"/>
                    <a:pt x="172" y="136"/>
                    <a:pt x="172" y="133"/>
                  </a:cubicBezTo>
                  <a:cubicBezTo>
                    <a:pt x="171" y="130"/>
                    <a:pt x="170" y="126"/>
                    <a:pt x="170" y="123"/>
                  </a:cubicBezTo>
                  <a:cubicBezTo>
                    <a:pt x="169" y="122"/>
                    <a:pt x="170" y="121"/>
                    <a:pt x="171" y="121"/>
                  </a:cubicBezTo>
                  <a:cubicBezTo>
                    <a:pt x="172" y="120"/>
                    <a:pt x="173" y="120"/>
                    <a:pt x="175" y="119"/>
                  </a:cubicBezTo>
                  <a:cubicBezTo>
                    <a:pt x="177" y="117"/>
                    <a:pt x="177" y="116"/>
                    <a:pt x="176" y="113"/>
                  </a:cubicBezTo>
                  <a:close/>
                </a:path>
              </a:pathLst>
            </a:cu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32" name="Freeform 19">
              <a:extLst>
                <a:ext uri="{FF2B5EF4-FFF2-40B4-BE49-F238E27FC236}">
                  <a16:creationId xmlns:a16="http://schemas.microsoft.com/office/drawing/2014/main" id="{193B0A6C-8C98-46B2-949B-22C81F62DEF8}"/>
                </a:ext>
              </a:extLst>
            </p:cNvPr>
            <p:cNvSpPr>
              <a:spLocks/>
            </p:cNvSpPr>
            <p:nvPr/>
          </p:nvSpPr>
          <p:spPr bwMode="auto">
            <a:xfrm>
              <a:off x="5050631" y="3970338"/>
              <a:ext cx="134938" cy="227013"/>
            </a:xfrm>
            <a:custGeom>
              <a:avLst/>
              <a:gdLst>
                <a:gd name="T0" fmla="*/ 2147483647 w 92"/>
                <a:gd name="T1" fmla="*/ 0 h 156"/>
                <a:gd name="T2" fmla="*/ 2147483647 w 92"/>
                <a:gd name="T3" fmla="*/ 2147483647 h 156"/>
                <a:gd name="T4" fmla="*/ 2147483647 w 92"/>
                <a:gd name="T5" fmla="*/ 2147483647 h 156"/>
                <a:gd name="T6" fmla="*/ 2147483647 w 92"/>
                <a:gd name="T7" fmla="*/ 2147483647 h 156"/>
                <a:gd name="T8" fmla="*/ 2147483647 w 92"/>
                <a:gd name="T9" fmla="*/ 2147483647 h 156"/>
                <a:gd name="T10" fmla="*/ 2147483647 w 92"/>
                <a:gd name="T11" fmla="*/ 2147483647 h 156"/>
                <a:gd name="T12" fmla="*/ 2147483647 w 92"/>
                <a:gd name="T13" fmla="*/ 2147483647 h 156"/>
                <a:gd name="T14" fmla="*/ 0 w 92"/>
                <a:gd name="T15" fmla="*/ 2147483647 h 156"/>
                <a:gd name="T16" fmla="*/ 0 w 92"/>
                <a:gd name="T17" fmla="*/ 2147483647 h 156"/>
                <a:gd name="T18" fmla="*/ 2147483647 w 92"/>
                <a:gd name="T19" fmla="*/ 2147483647 h 156"/>
                <a:gd name="T20" fmla="*/ 2147483647 w 92"/>
                <a:gd name="T21" fmla="*/ 2147483647 h 156"/>
                <a:gd name="T22" fmla="*/ 2147483647 w 92"/>
                <a:gd name="T23" fmla="*/ 2147483647 h 156"/>
                <a:gd name="T24" fmla="*/ 2147483647 w 92"/>
                <a:gd name="T25" fmla="*/ 0 h 156"/>
                <a:gd name="T26" fmla="*/ 2147483647 w 92"/>
                <a:gd name="T27" fmla="*/ 0 h 1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2" h="156">
                  <a:moveTo>
                    <a:pt x="92" y="0"/>
                  </a:moveTo>
                  <a:cubicBezTo>
                    <a:pt x="92" y="30"/>
                    <a:pt x="92" y="60"/>
                    <a:pt x="92" y="90"/>
                  </a:cubicBezTo>
                  <a:cubicBezTo>
                    <a:pt x="92" y="91"/>
                    <a:pt x="91" y="92"/>
                    <a:pt x="91" y="93"/>
                  </a:cubicBezTo>
                  <a:cubicBezTo>
                    <a:pt x="70" y="114"/>
                    <a:pt x="49" y="134"/>
                    <a:pt x="28" y="155"/>
                  </a:cubicBezTo>
                  <a:cubicBezTo>
                    <a:pt x="28" y="156"/>
                    <a:pt x="28" y="156"/>
                    <a:pt x="27" y="156"/>
                  </a:cubicBezTo>
                  <a:cubicBezTo>
                    <a:pt x="24" y="153"/>
                    <a:pt x="21" y="149"/>
                    <a:pt x="18" y="146"/>
                  </a:cubicBezTo>
                  <a:cubicBezTo>
                    <a:pt x="8" y="132"/>
                    <a:pt x="2" y="116"/>
                    <a:pt x="1" y="99"/>
                  </a:cubicBezTo>
                  <a:cubicBezTo>
                    <a:pt x="1" y="98"/>
                    <a:pt x="0" y="98"/>
                    <a:pt x="0" y="97"/>
                  </a:cubicBezTo>
                  <a:cubicBezTo>
                    <a:pt x="0" y="93"/>
                    <a:pt x="0" y="89"/>
                    <a:pt x="0" y="86"/>
                  </a:cubicBezTo>
                  <a:cubicBezTo>
                    <a:pt x="0" y="85"/>
                    <a:pt x="1" y="85"/>
                    <a:pt x="1" y="84"/>
                  </a:cubicBezTo>
                  <a:cubicBezTo>
                    <a:pt x="2" y="67"/>
                    <a:pt x="8" y="51"/>
                    <a:pt x="18" y="38"/>
                  </a:cubicBezTo>
                  <a:cubicBezTo>
                    <a:pt x="32" y="18"/>
                    <a:pt x="52" y="6"/>
                    <a:pt x="76" y="1"/>
                  </a:cubicBezTo>
                  <a:cubicBezTo>
                    <a:pt x="79" y="1"/>
                    <a:pt x="83" y="0"/>
                    <a:pt x="86" y="0"/>
                  </a:cubicBezTo>
                  <a:cubicBezTo>
                    <a:pt x="88" y="0"/>
                    <a:pt x="90" y="0"/>
                    <a:pt x="9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33" name="Freeform 20">
              <a:extLst>
                <a:ext uri="{FF2B5EF4-FFF2-40B4-BE49-F238E27FC236}">
                  <a16:creationId xmlns:a16="http://schemas.microsoft.com/office/drawing/2014/main" id="{14E25599-B59C-40B3-A57A-0F9384997EBF}"/>
                </a:ext>
              </a:extLst>
            </p:cNvPr>
            <p:cNvSpPr>
              <a:spLocks/>
            </p:cNvSpPr>
            <p:nvPr/>
          </p:nvSpPr>
          <p:spPr bwMode="auto">
            <a:xfrm>
              <a:off x="5203031" y="3970338"/>
              <a:ext cx="131763" cy="133350"/>
            </a:xfrm>
            <a:custGeom>
              <a:avLst/>
              <a:gdLst>
                <a:gd name="T0" fmla="*/ 2147483647 w 91"/>
                <a:gd name="T1" fmla="*/ 0 h 91"/>
                <a:gd name="T2" fmla="*/ 2147483647 w 91"/>
                <a:gd name="T3" fmla="*/ 2147483647 h 91"/>
                <a:gd name="T4" fmla="*/ 2147483647 w 91"/>
                <a:gd name="T5" fmla="*/ 2147483647 h 91"/>
                <a:gd name="T6" fmla="*/ 2147483647 w 91"/>
                <a:gd name="T7" fmla="*/ 2147483647 h 91"/>
                <a:gd name="T8" fmla="*/ 2147483647 w 91"/>
                <a:gd name="T9" fmla="*/ 2147483647 h 91"/>
                <a:gd name="T10" fmla="*/ 0 w 91"/>
                <a:gd name="T11" fmla="*/ 2147483647 h 91"/>
                <a:gd name="T12" fmla="*/ 0 w 91"/>
                <a:gd name="T13" fmla="*/ 0 h 91"/>
                <a:gd name="T14" fmla="*/ 2147483647 w 91"/>
                <a:gd name="T15" fmla="*/ 0 h 9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1" h="91">
                  <a:moveTo>
                    <a:pt x="6" y="0"/>
                  </a:moveTo>
                  <a:cubicBezTo>
                    <a:pt x="9" y="0"/>
                    <a:pt x="13" y="1"/>
                    <a:pt x="16" y="1"/>
                  </a:cubicBezTo>
                  <a:cubicBezTo>
                    <a:pt x="43" y="7"/>
                    <a:pt x="64" y="21"/>
                    <a:pt x="79" y="45"/>
                  </a:cubicBezTo>
                  <a:cubicBezTo>
                    <a:pt x="87" y="58"/>
                    <a:pt x="91" y="73"/>
                    <a:pt x="91" y="89"/>
                  </a:cubicBezTo>
                  <a:cubicBezTo>
                    <a:pt x="91" y="90"/>
                    <a:pt x="91" y="91"/>
                    <a:pt x="91" y="91"/>
                  </a:cubicBezTo>
                  <a:cubicBezTo>
                    <a:pt x="61" y="91"/>
                    <a:pt x="31" y="91"/>
                    <a:pt x="0" y="91"/>
                  </a:cubicBezTo>
                  <a:cubicBezTo>
                    <a:pt x="0" y="61"/>
                    <a:pt x="0" y="30"/>
                    <a:pt x="0" y="0"/>
                  </a:cubicBezTo>
                  <a:cubicBezTo>
                    <a:pt x="2" y="0"/>
                    <a:pt x="4" y="0"/>
                    <a:pt x="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34" name="Freeform 21">
              <a:extLst>
                <a:ext uri="{FF2B5EF4-FFF2-40B4-BE49-F238E27FC236}">
                  <a16:creationId xmlns:a16="http://schemas.microsoft.com/office/drawing/2014/main" id="{F5445135-E241-4BB7-80D3-2C595A2E0827}"/>
                </a:ext>
              </a:extLst>
            </p:cNvPr>
            <p:cNvSpPr>
              <a:spLocks/>
            </p:cNvSpPr>
            <p:nvPr/>
          </p:nvSpPr>
          <p:spPr bwMode="auto">
            <a:xfrm>
              <a:off x="5103018" y="4119563"/>
              <a:ext cx="227013" cy="146050"/>
            </a:xfrm>
            <a:custGeom>
              <a:avLst/>
              <a:gdLst>
                <a:gd name="T0" fmla="*/ 2147483647 w 156"/>
                <a:gd name="T1" fmla="*/ 0 h 100"/>
                <a:gd name="T2" fmla="*/ 2147483647 w 156"/>
                <a:gd name="T3" fmla="*/ 2147483647 h 100"/>
                <a:gd name="T4" fmla="*/ 0 w 156"/>
                <a:gd name="T5" fmla="*/ 2147483647 h 100"/>
                <a:gd name="T6" fmla="*/ 2147483647 w 156"/>
                <a:gd name="T7" fmla="*/ 2147483647 h 100"/>
                <a:gd name="T8" fmla="*/ 2147483647 w 156"/>
                <a:gd name="T9" fmla="*/ 2147483647 h 100"/>
                <a:gd name="T10" fmla="*/ 2147483647 w 156"/>
                <a:gd name="T11" fmla="*/ 0 h 100"/>
                <a:gd name="T12" fmla="*/ 2147483647 w 156"/>
                <a:gd name="T13" fmla="*/ 0 h 100"/>
                <a:gd name="T14" fmla="*/ 2147483647 w 156"/>
                <a:gd name="T15" fmla="*/ 0 h 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6" h="100">
                  <a:moveTo>
                    <a:pt x="156" y="0"/>
                  </a:moveTo>
                  <a:cubicBezTo>
                    <a:pt x="156" y="33"/>
                    <a:pt x="137" y="69"/>
                    <a:pt x="100" y="85"/>
                  </a:cubicBezTo>
                  <a:cubicBezTo>
                    <a:pt x="63" y="100"/>
                    <a:pt x="23" y="89"/>
                    <a:pt x="0" y="65"/>
                  </a:cubicBezTo>
                  <a:cubicBezTo>
                    <a:pt x="0" y="65"/>
                    <a:pt x="1" y="64"/>
                    <a:pt x="1" y="64"/>
                  </a:cubicBezTo>
                  <a:cubicBezTo>
                    <a:pt x="22" y="43"/>
                    <a:pt x="43" y="22"/>
                    <a:pt x="64" y="2"/>
                  </a:cubicBezTo>
                  <a:cubicBezTo>
                    <a:pt x="64" y="1"/>
                    <a:pt x="65" y="0"/>
                    <a:pt x="66" y="0"/>
                  </a:cubicBezTo>
                  <a:cubicBezTo>
                    <a:pt x="96" y="0"/>
                    <a:pt x="125" y="0"/>
                    <a:pt x="154" y="0"/>
                  </a:cubicBezTo>
                  <a:cubicBezTo>
                    <a:pt x="155" y="0"/>
                    <a:pt x="155" y="0"/>
                    <a:pt x="15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35" name="Freeform 22">
              <a:extLst>
                <a:ext uri="{FF2B5EF4-FFF2-40B4-BE49-F238E27FC236}">
                  <a16:creationId xmlns:a16="http://schemas.microsoft.com/office/drawing/2014/main" id="{CEC76252-73D3-4DA0-BA83-19118A32DFF8}"/>
                </a:ext>
              </a:extLst>
            </p:cNvPr>
            <p:cNvSpPr>
              <a:spLocks noEditPoints="1"/>
            </p:cNvSpPr>
            <p:nvPr/>
          </p:nvSpPr>
          <p:spPr bwMode="auto">
            <a:xfrm>
              <a:off x="5171281" y="2727326"/>
              <a:ext cx="193675" cy="190500"/>
            </a:xfrm>
            <a:custGeom>
              <a:avLst/>
              <a:gdLst>
                <a:gd name="T0" fmla="*/ 2147483647 w 133"/>
                <a:gd name="T1" fmla="*/ 2147483647 h 131"/>
                <a:gd name="T2" fmla="*/ 2147483647 w 133"/>
                <a:gd name="T3" fmla="*/ 2147483647 h 131"/>
                <a:gd name="T4" fmla="*/ 2147483647 w 133"/>
                <a:gd name="T5" fmla="*/ 2147483647 h 131"/>
                <a:gd name="T6" fmla="*/ 2147483647 w 133"/>
                <a:gd name="T7" fmla="*/ 2147483647 h 131"/>
                <a:gd name="T8" fmla="*/ 2147483647 w 133"/>
                <a:gd name="T9" fmla="*/ 2147483647 h 131"/>
                <a:gd name="T10" fmla="*/ 0 w 133"/>
                <a:gd name="T11" fmla="*/ 2147483647 h 131"/>
                <a:gd name="T12" fmla="*/ 2147483647 w 133"/>
                <a:gd name="T13" fmla="*/ 2147483647 h 131"/>
                <a:gd name="T14" fmla="*/ 2147483647 w 133"/>
                <a:gd name="T15" fmla="*/ 2147483647 h 131"/>
                <a:gd name="T16" fmla="*/ 2147483647 w 133"/>
                <a:gd name="T17" fmla="*/ 2147483647 h 131"/>
                <a:gd name="T18" fmla="*/ 2147483647 w 133"/>
                <a:gd name="T19" fmla="*/ 2147483647 h 131"/>
                <a:gd name="T20" fmla="*/ 2147483647 w 133"/>
                <a:gd name="T21" fmla="*/ 0 h 131"/>
                <a:gd name="T22" fmla="*/ 2147483647 w 133"/>
                <a:gd name="T23" fmla="*/ 2147483647 h 131"/>
                <a:gd name="T24" fmla="*/ 2147483647 w 133"/>
                <a:gd name="T25" fmla="*/ 2147483647 h 131"/>
                <a:gd name="T26" fmla="*/ 2147483647 w 133"/>
                <a:gd name="T27" fmla="*/ 2147483647 h 131"/>
                <a:gd name="T28" fmla="*/ 2147483647 w 133"/>
                <a:gd name="T29" fmla="*/ 2147483647 h 131"/>
                <a:gd name="T30" fmla="*/ 2147483647 w 133"/>
                <a:gd name="T31" fmla="*/ 2147483647 h 131"/>
                <a:gd name="T32" fmla="*/ 2147483647 w 133"/>
                <a:gd name="T33" fmla="*/ 2147483647 h 131"/>
                <a:gd name="T34" fmla="*/ 2147483647 w 133"/>
                <a:gd name="T35" fmla="*/ 2147483647 h 131"/>
                <a:gd name="T36" fmla="*/ 2147483647 w 133"/>
                <a:gd name="T37" fmla="*/ 2147483647 h 131"/>
                <a:gd name="T38" fmla="*/ 2147483647 w 133"/>
                <a:gd name="T39" fmla="*/ 2147483647 h 131"/>
                <a:gd name="T40" fmla="*/ 2147483647 w 133"/>
                <a:gd name="T41" fmla="*/ 2147483647 h 131"/>
                <a:gd name="T42" fmla="*/ 2147483647 w 133"/>
                <a:gd name="T43" fmla="*/ 2147483647 h 131"/>
                <a:gd name="T44" fmla="*/ 2147483647 w 133"/>
                <a:gd name="T45" fmla="*/ 2147483647 h 131"/>
                <a:gd name="T46" fmla="*/ 2147483647 w 133"/>
                <a:gd name="T47" fmla="*/ 2147483647 h 131"/>
                <a:gd name="T48" fmla="*/ 2147483647 w 133"/>
                <a:gd name="T49" fmla="*/ 2147483647 h 131"/>
                <a:gd name="T50" fmla="*/ 2147483647 w 133"/>
                <a:gd name="T51" fmla="*/ 2147483647 h 131"/>
                <a:gd name="T52" fmla="*/ 2147483647 w 133"/>
                <a:gd name="T53" fmla="*/ 2147483647 h 131"/>
                <a:gd name="T54" fmla="*/ 2147483647 w 133"/>
                <a:gd name="T55" fmla="*/ 2147483647 h 131"/>
                <a:gd name="T56" fmla="*/ 2147483647 w 133"/>
                <a:gd name="T57" fmla="*/ 2147483647 h 131"/>
                <a:gd name="T58" fmla="*/ 2147483647 w 133"/>
                <a:gd name="T59" fmla="*/ 2147483647 h 131"/>
                <a:gd name="T60" fmla="*/ 2147483647 w 133"/>
                <a:gd name="T61" fmla="*/ 2147483647 h 131"/>
                <a:gd name="T62" fmla="*/ 2147483647 w 133"/>
                <a:gd name="T63" fmla="*/ 2147483647 h 131"/>
                <a:gd name="T64" fmla="*/ 2147483647 w 133"/>
                <a:gd name="T65" fmla="*/ 2147483647 h 131"/>
                <a:gd name="T66" fmla="*/ 2147483647 w 133"/>
                <a:gd name="T67" fmla="*/ 2147483647 h 131"/>
                <a:gd name="T68" fmla="*/ 2147483647 w 133"/>
                <a:gd name="T69" fmla="*/ 2147483647 h 131"/>
                <a:gd name="T70" fmla="*/ 2147483647 w 133"/>
                <a:gd name="T71" fmla="*/ 2147483647 h 131"/>
                <a:gd name="T72" fmla="*/ 2147483647 w 133"/>
                <a:gd name="T73" fmla="*/ 2147483647 h 131"/>
                <a:gd name="T74" fmla="*/ 2147483647 w 133"/>
                <a:gd name="T75" fmla="*/ 2147483647 h 131"/>
                <a:gd name="T76" fmla="*/ 2147483647 w 133"/>
                <a:gd name="T77" fmla="*/ 2147483647 h 131"/>
                <a:gd name="T78" fmla="*/ 2147483647 w 133"/>
                <a:gd name="T79" fmla="*/ 2147483647 h 131"/>
                <a:gd name="T80" fmla="*/ 2147483647 w 133"/>
                <a:gd name="T81" fmla="*/ 2147483647 h 131"/>
                <a:gd name="T82" fmla="*/ 2147483647 w 133"/>
                <a:gd name="T83" fmla="*/ 2147483647 h 131"/>
                <a:gd name="T84" fmla="*/ 2147483647 w 133"/>
                <a:gd name="T85" fmla="*/ 2147483647 h 1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3" h="131">
                  <a:moveTo>
                    <a:pt x="67" y="130"/>
                  </a:moveTo>
                  <a:cubicBezTo>
                    <a:pt x="65" y="130"/>
                    <a:pt x="63" y="130"/>
                    <a:pt x="60" y="130"/>
                  </a:cubicBezTo>
                  <a:cubicBezTo>
                    <a:pt x="59" y="130"/>
                    <a:pt x="58" y="130"/>
                    <a:pt x="57" y="128"/>
                  </a:cubicBezTo>
                  <a:cubicBezTo>
                    <a:pt x="56" y="126"/>
                    <a:pt x="55" y="124"/>
                    <a:pt x="54" y="122"/>
                  </a:cubicBezTo>
                  <a:cubicBezTo>
                    <a:pt x="52" y="119"/>
                    <a:pt x="51" y="117"/>
                    <a:pt x="50" y="114"/>
                  </a:cubicBezTo>
                  <a:cubicBezTo>
                    <a:pt x="50" y="113"/>
                    <a:pt x="49" y="113"/>
                    <a:pt x="48" y="112"/>
                  </a:cubicBezTo>
                  <a:cubicBezTo>
                    <a:pt x="46" y="111"/>
                    <a:pt x="44" y="111"/>
                    <a:pt x="41" y="112"/>
                  </a:cubicBezTo>
                  <a:cubicBezTo>
                    <a:pt x="37" y="114"/>
                    <a:pt x="33" y="115"/>
                    <a:pt x="29" y="117"/>
                  </a:cubicBezTo>
                  <a:cubicBezTo>
                    <a:pt x="27" y="118"/>
                    <a:pt x="26" y="117"/>
                    <a:pt x="24" y="116"/>
                  </a:cubicBezTo>
                  <a:cubicBezTo>
                    <a:pt x="21" y="113"/>
                    <a:pt x="18" y="110"/>
                    <a:pt x="15" y="107"/>
                  </a:cubicBezTo>
                  <a:cubicBezTo>
                    <a:pt x="14" y="106"/>
                    <a:pt x="14" y="105"/>
                    <a:pt x="14" y="103"/>
                  </a:cubicBezTo>
                  <a:cubicBezTo>
                    <a:pt x="15" y="101"/>
                    <a:pt x="16" y="98"/>
                    <a:pt x="17" y="96"/>
                  </a:cubicBezTo>
                  <a:cubicBezTo>
                    <a:pt x="18" y="93"/>
                    <a:pt x="19" y="91"/>
                    <a:pt x="20" y="88"/>
                  </a:cubicBezTo>
                  <a:cubicBezTo>
                    <a:pt x="20" y="87"/>
                    <a:pt x="20" y="86"/>
                    <a:pt x="20" y="86"/>
                  </a:cubicBezTo>
                  <a:cubicBezTo>
                    <a:pt x="19" y="83"/>
                    <a:pt x="18" y="82"/>
                    <a:pt x="15" y="81"/>
                  </a:cubicBezTo>
                  <a:cubicBezTo>
                    <a:pt x="11" y="80"/>
                    <a:pt x="7" y="78"/>
                    <a:pt x="4" y="76"/>
                  </a:cubicBezTo>
                  <a:cubicBezTo>
                    <a:pt x="1" y="75"/>
                    <a:pt x="0" y="74"/>
                    <a:pt x="0" y="71"/>
                  </a:cubicBezTo>
                  <a:cubicBezTo>
                    <a:pt x="1" y="67"/>
                    <a:pt x="0" y="63"/>
                    <a:pt x="0" y="59"/>
                  </a:cubicBezTo>
                  <a:cubicBezTo>
                    <a:pt x="0" y="57"/>
                    <a:pt x="1" y="56"/>
                    <a:pt x="2" y="56"/>
                  </a:cubicBezTo>
                  <a:cubicBezTo>
                    <a:pt x="4" y="54"/>
                    <a:pt x="6" y="53"/>
                    <a:pt x="9" y="52"/>
                  </a:cubicBezTo>
                  <a:cubicBezTo>
                    <a:pt x="11" y="51"/>
                    <a:pt x="14" y="50"/>
                    <a:pt x="17" y="49"/>
                  </a:cubicBezTo>
                  <a:cubicBezTo>
                    <a:pt x="18" y="49"/>
                    <a:pt x="18" y="48"/>
                    <a:pt x="19" y="47"/>
                  </a:cubicBezTo>
                  <a:cubicBezTo>
                    <a:pt x="20" y="45"/>
                    <a:pt x="20" y="43"/>
                    <a:pt x="19" y="41"/>
                  </a:cubicBezTo>
                  <a:cubicBezTo>
                    <a:pt x="17" y="37"/>
                    <a:pt x="16" y="33"/>
                    <a:pt x="14" y="29"/>
                  </a:cubicBezTo>
                  <a:cubicBezTo>
                    <a:pt x="13" y="27"/>
                    <a:pt x="14" y="25"/>
                    <a:pt x="15" y="24"/>
                  </a:cubicBezTo>
                  <a:cubicBezTo>
                    <a:pt x="18" y="21"/>
                    <a:pt x="21" y="18"/>
                    <a:pt x="24" y="15"/>
                  </a:cubicBezTo>
                  <a:cubicBezTo>
                    <a:pt x="25" y="14"/>
                    <a:pt x="27" y="13"/>
                    <a:pt x="29" y="14"/>
                  </a:cubicBezTo>
                  <a:cubicBezTo>
                    <a:pt x="34" y="16"/>
                    <a:pt x="38" y="18"/>
                    <a:pt x="43" y="19"/>
                  </a:cubicBezTo>
                  <a:cubicBezTo>
                    <a:pt x="44" y="20"/>
                    <a:pt x="45" y="20"/>
                    <a:pt x="46" y="19"/>
                  </a:cubicBezTo>
                  <a:cubicBezTo>
                    <a:pt x="49" y="19"/>
                    <a:pt x="50" y="17"/>
                    <a:pt x="51" y="15"/>
                  </a:cubicBezTo>
                  <a:cubicBezTo>
                    <a:pt x="52" y="11"/>
                    <a:pt x="54" y="7"/>
                    <a:pt x="56" y="3"/>
                  </a:cubicBezTo>
                  <a:cubicBezTo>
                    <a:pt x="56" y="1"/>
                    <a:pt x="58" y="0"/>
                    <a:pt x="61" y="0"/>
                  </a:cubicBezTo>
                  <a:cubicBezTo>
                    <a:pt x="65" y="0"/>
                    <a:pt x="69" y="0"/>
                    <a:pt x="73" y="0"/>
                  </a:cubicBezTo>
                  <a:cubicBezTo>
                    <a:pt x="75" y="0"/>
                    <a:pt x="76" y="1"/>
                    <a:pt x="77" y="3"/>
                  </a:cubicBezTo>
                  <a:cubicBezTo>
                    <a:pt x="78" y="5"/>
                    <a:pt x="79" y="8"/>
                    <a:pt x="80" y="10"/>
                  </a:cubicBezTo>
                  <a:cubicBezTo>
                    <a:pt x="81" y="12"/>
                    <a:pt x="82" y="15"/>
                    <a:pt x="83" y="17"/>
                  </a:cubicBezTo>
                  <a:cubicBezTo>
                    <a:pt x="84" y="17"/>
                    <a:pt x="84" y="18"/>
                    <a:pt x="85" y="18"/>
                  </a:cubicBezTo>
                  <a:cubicBezTo>
                    <a:pt x="87" y="20"/>
                    <a:pt x="89" y="20"/>
                    <a:pt x="92" y="18"/>
                  </a:cubicBezTo>
                  <a:cubicBezTo>
                    <a:pt x="96" y="17"/>
                    <a:pt x="100" y="15"/>
                    <a:pt x="104" y="14"/>
                  </a:cubicBezTo>
                  <a:cubicBezTo>
                    <a:pt x="106" y="13"/>
                    <a:pt x="108" y="13"/>
                    <a:pt x="109" y="15"/>
                  </a:cubicBezTo>
                  <a:cubicBezTo>
                    <a:pt x="112" y="18"/>
                    <a:pt x="115" y="20"/>
                    <a:pt x="118" y="23"/>
                  </a:cubicBezTo>
                  <a:cubicBezTo>
                    <a:pt x="119" y="25"/>
                    <a:pt x="120" y="26"/>
                    <a:pt x="119" y="29"/>
                  </a:cubicBezTo>
                  <a:cubicBezTo>
                    <a:pt x="117" y="33"/>
                    <a:pt x="116" y="37"/>
                    <a:pt x="114" y="42"/>
                  </a:cubicBezTo>
                  <a:cubicBezTo>
                    <a:pt x="113" y="43"/>
                    <a:pt x="113" y="44"/>
                    <a:pt x="114" y="46"/>
                  </a:cubicBezTo>
                  <a:cubicBezTo>
                    <a:pt x="114" y="48"/>
                    <a:pt x="115" y="49"/>
                    <a:pt x="117" y="49"/>
                  </a:cubicBezTo>
                  <a:cubicBezTo>
                    <a:pt x="122" y="51"/>
                    <a:pt x="126" y="53"/>
                    <a:pt x="130" y="54"/>
                  </a:cubicBezTo>
                  <a:cubicBezTo>
                    <a:pt x="132" y="55"/>
                    <a:pt x="133" y="57"/>
                    <a:pt x="133" y="59"/>
                  </a:cubicBezTo>
                  <a:cubicBezTo>
                    <a:pt x="133" y="63"/>
                    <a:pt x="133" y="68"/>
                    <a:pt x="133" y="72"/>
                  </a:cubicBezTo>
                  <a:cubicBezTo>
                    <a:pt x="133" y="73"/>
                    <a:pt x="132" y="74"/>
                    <a:pt x="131" y="75"/>
                  </a:cubicBezTo>
                  <a:cubicBezTo>
                    <a:pt x="129" y="76"/>
                    <a:pt x="127" y="77"/>
                    <a:pt x="125" y="78"/>
                  </a:cubicBezTo>
                  <a:cubicBezTo>
                    <a:pt x="122" y="79"/>
                    <a:pt x="119" y="81"/>
                    <a:pt x="116" y="82"/>
                  </a:cubicBezTo>
                  <a:cubicBezTo>
                    <a:pt x="115" y="82"/>
                    <a:pt x="115" y="83"/>
                    <a:pt x="114" y="83"/>
                  </a:cubicBezTo>
                  <a:cubicBezTo>
                    <a:pt x="113" y="86"/>
                    <a:pt x="113" y="88"/>
                    <a:pt x="114" y="90"/>
                  </a:cubicBezTo>
                  <a:cubicBezTo>
                    <a:pt x="116" y="94"/>
                    <a:pt x="118" y="98"/>
                    <a:pt x="119" y="101"/>
                  </a:cubicBezTo>
                  <a:cubicBezTo>
                    <a:pt x="120" y="104"/>
                    <a:pt x="120" y="105"/>
                    <a:pt x="118" y="107"/>
                  </a:cubicBezTo>
                  <a:cubicBezTo>
                    <a:pt x="115" y="110"/>
                    <a:pt x="112" y="112"/>
                    <a:pt x="110" y="115"/>
                  </a:cubicBezTo>
                  <a:cubicBezTo>
                    <a:pt x="108" y="117"/>
                    <a:pt x="106" y="117"/>
                    <a:pt x="104" y="117"/>
                  </a:cubicBezTo>
                  <a:cubicBezTo>
                    <a:pt x="99" y="115"/>
                    <a:pt x="95" y="113"/>
                    <a:pt x="90" y="111"/>
                  </a:cubicBezTo>
                  <a:cubicBezTo>
                    <a:pt x="89" y="111"/>
                    <a:pt x="88" y="111"/>
                    <a:pt x="87" y="111"/>
                  </a:cubicBezTo>
                  <a:cubicBezTo>
                    <a:pt x="85" y="112"/>
                    <a:pt x="83" y="113"/>
                    <a:pt x="83" y="116"/>
                  </a:cubicBezTo>
                  <a:cubicBezTo>
                    <a:pt x="81" y="120"/>
                    <a:pt x="79" y="124"/>
                    <a:pt x="78" y="127"/>
                  </a:cubicBezTo>
                  <a:cubicBezTo>
                    <a:pt x="77" y="129"/>
                    <a:pt x="75" y="131"/>
                    <a:pt x="73" y="130"/>
                  </a:cubicBezTo>
                  <a:cubicBezTo>
                    <a:pt x="71" y="130"/>
                    <a:pt x="69" y="130"/>
                    <a:pt x="67" y="130"/>
                  </a:cubicBezTo>
                  <a:close/>
                  <a:moveTo>
                    <a:pt x="112" y="28"/>
                  </a:moveTo>
                  <a:cubicBezTo>
                    <a:pt x="111" y="27"/>
                    <a:pt x="111" y="27"/>
                    <a:pt x="111" y="27"/>
                  </a:cubicBezTo>
                  <a:cubicBezTo>
                    <a:pt x="109" y="25"/>
                    <a:pt x="107" y="24"/>
                    <a:pt x="106" y="22"/>
                  </a:cubicBezTo>
                  <a:cubicBezTo>
                    <a:pt x="105" y="21"/>
                    <a:pt x="104" y="21"/>
                    <a:pt x="103" y="21"/>
                  </a:cubicBezTo>
                  <a:cubicBezTo>
                    <a:pt x="99" y="23"/>
                    <a:pt x="95" y="25"/>
                    <a:pt x="91" y="27"/>
                  </a:cubicBezTo>
                  <a:cubicBezTo>
                    <a:pt x="89" y="28"/>
                    <a:pt x="88" y="28"/>
                    <a:pt x="86" y="27"/>
                  </a:cubicBezTo>
                  <a:cubicBezTo>
                    <a:pt x="84" y="26"/>
                    <a:pt x="82" y="25"/>
                    <a:pt x="80" y="25"/>
                  </a:cubicBezTo>
                  <a:cubicBezTo>
                    <a:pt x="79" y="24"/>
                    <a:pt x="78" y="23"/>
                    <a:pt x="77" y="21"/>
                  </a:cubicBezTo>
                  <a:cubicBezTo>
                    <a:pt x="75" y="17"/>
                    <a:pt x="74" y="13"/>
                    <a:pt x="72" y="9"/>
                  </a:cubicBezTo>
                  <a:cubicBezTo>
                    <a:pt x="71" y="8"/>
                    <a:pt x="71" y="8"/>
                    <a:pt x="70" y="8"/>
                  </a:cubicBezTo>
                  <a:cubicBezTo>
                    <a:pt x="68" y="8"/>
                    <a:pt x="65" y="8"/>
                    <a:pt x="63" y="8"/>
                  </a:cubicBezTo>
                  <a:cubicBezTo>
                    <a:pt x="62" y="8"/>
                    <a:pt x="61" y="8"/>
                    <a:pt x="61" y="9"/>
                  </a:cubicBezTo>
                  <a:cubicBezTo>
                    <a:pt x="59" y="13"/>
                    <a:pt x="58" y="17"/>
                    <a:pt x="56" y="22"/>
                  </a:cubicBezTo>
                  <a:cubicBezTo>
                    <a:pt x="55" y="23"/>
                    <a:pt x="55" y="24"/>
                    <a:pt x="53" y="24"/>
                  </a:cubicBezTo>
                  <a:cubicBezTo>
                    <a:pt x="51" y="25"/>
                    <a:pt x="49" y="26"/>
                    <a:pt x="47" y="27"/>
                  </a:cubicBezTo>
                  <a:cubicBezTo>
                    <a:pt x="45" y="28"/>
                    <a:pt x="44" y="28"/>
                    <a:pt x="42" y="27"/>
                  </a:cubicBezTo>
                  <a:cubicBezTo>
                    <a:pt x="38" y="25"/>
                    <a:pt x="34" y="24"/>
                    <a:pt x="29" y="22"/>
                  </a:cubicBezTo>
                  <a:cubicBezTo>
                    <a:pt x="29" y="21"/>
                    <a:pt x="28" y="22"/>
                    <a:pt x="27" y="22"/>
                  </a:cubicBezTo>
                  <a:cubicBezTo>
                    <a:pt x="26" y="24"/>
                    <a:pt x="24" y="26"/>
                    <a:pt x="22" y="27"/>
                  </a:cubicBezTo>
                  <a:cubicBezTo>
                    <a:pt x="22" y="28"/>
                    <a:pt x="21" y="28"/>
                    <a:pt x="22" y="29"/>
                  </a:cubicBezTo>
                  <a:cubicBezTo>
                    <a:pt x="24" y="33"/>
                    <a:pt x="25" y="37"/>
                    <a:pt x="27" y="42"/>
                  </a:cubicBezTo>
                  <a:cubicBezTo>
                    <a:pt x="28" y="43"/>
                    <a:pt x="28" y="44"/>
                    <a:pt x="27" y="46"/>
                  </a:cubicBezTo>
                  <a:cubicBezTo>
                    <a:pt x="27" y="48"/>
                    <a:pt x="26" y="50"/>
                    <a:pt x="25" y="52"/>
                  </a:cubicBezTo>
                  <a:cubicBezTo>
                    <a:pt x="24" y="54"/>
                    <a:pt x="23" y="54"/>
                    <a:pt x="22" y="55"/>
                  </a:cubicBezTo>
                  <a:cubicBezTo>
                    <a:pt x="17" y="57"/>
                    <a:pt x="13" y="59"/>
                    <a:pt x="9" y="60"/>
                  </a:cubicBezTo>
                  <a:cubicBezTo>
                    <a:pt x="8" y="61"/>
                    <a:pt x="8" y="61"/>
                    <a:pt x="8" y="62"/>
                  </a:cubicBezTo>
                  <a:cubicBezTo>
                    <a:pt x="8" y="64"/>
                    <a:pt x="8" y="67"/>
                    <a:pt x="8" y="69"/>
                  </a:cubicBezTo>
                  <a:cubicBezTo>
                    <a:pt x="8" y="70"/>
                    <a:pt x="8" y="70"/>
                    <a:pt x="9" y="71"/>
                  </a:cubicBezTo>
                  <a:cubicBezTo>
                    <a:pt x="13" y="72"/>
                    <a:pt x="17" y="74"/>
                    <a:pt x="22" y="76"/>
                  </a:cubicBezTo>
                  <a:cubicBezTo>
                    <a:pt x="23" y="76"/>
                    <a:pt x="24" y="77"/>
                    <a:pt x="25" y="79"/>
                  </a:cubicBezTo>
                  <a:cubicBezTo>
                    <a:pt x="26" y="81"/>
                    <a:pt x="27" y="83"/>
                    <a:pt x="27" y="85"/>
                  </a:cubicBezTo>
                  <a:cubicBezTo>
                    <a:pt x="28" y="86"/>
                    <a:pt x="28" y="88"/>
                    <a:pt x="27" y="89"/>
                  </a:cubicBezTo>
                  <a:cubicBezTo>
                    <a:pt x="26" y="93"/>
                    <a:pt x="24" y="98"/>
                    <a:pt x="22" y="102"/>
                  </a:cubicBezTo>
                  <a:cubicBezTo>
                    <a:pt x="22" y="103"/>
                    <a:pt x="22" y="103"/>
                    <a:pt x="23" y="104"/>
                  </a:cubicBezTo>
                  <a:cubicBezTo>
                    <a:pt x="24" y="105"/>
                    <a:pt x="26" y="107"/>
                    <a:pt x="28" y="109"/>
                  </a:cubicBezTo>
                  <a:cubicBezTo>
                    <a:pt x="28" y="109"/>
                    <a:pt x="29" y="110"/>
                    <a:pt x="30" y="109"/>
                  </a:cubicBezTo>
                  <a:cubicBezTo>
                    <a:pt x="34" y="107"/>
                    <a:pt x="38" y="106"/>
                    <a:pt x="42" y="104"/>
                  </a:cubicBezTo>
                  <a:cubicBezTo>
                    <a:pt x="44" y="103"/>
                    <a:pt x="45" y="103"/>
                    <a:pt x="47" y="104"/>
                  </a:cubicBezTo>
                  <a:cubicBezTo>
                    <a:pt x="49" y="105"/>
                    <a:pt x="51" y="105"/>
                    <a:pt x="53" y="106"/>
                  </a:cubicBezTo>
                  <a:cubicBezTo>
                    <a:pt x="55" y="107"/>
                    <a:pt x="56" y="108"/>
                    <a:pt x="56" y="109"/>
                  </a:cubicBezTo>
                  <a:cubicBezTo>
                    <a:pt x="58" y="113"/>
                    <a:pt x="60" y="118"/>
                    <a:pt x="61" y="122"/>
                  </a:cubicBezTo>
                  <a:cubicBezTo>
                    <a:pt x="62" y="123"/>
                    <a:pt x="62" y="123"/>
                    <a:pt x="63" y="123"/>
                  </a:cubicBezTo>
                  <a:cubicBezTo>
                    <a:pt x="66" y="123"/>
                    <a:pt x="68" y="123"/>
                    <a:pt x="71" y="123"/>
                  </a:cubicBezTo>
                  <a:cubicBezTo>
                    <a:pt x="72" y="123"/>
                    <a:pt x="72" y="123"/>
                    <a:pt x="72" y="122"/>
                  </a:cubicBezTo>
                  <a:cubicBezTo>
                    <a:pt x="74" y="118"/>
                    <a:pt x="76" y="113"/>
                    <a:pt x="77" y="109"/>
                  </a:cubicBezTo>
                  <a:cubicBezTo>
                    <a:pt x="78" y="108"/>
                    <a:pt x="79" y="107"/>
                    <a:pt x="80" y="106"/>
                  </a:cubicBezTo>
                  <a:cubicBezTo>
                    <a:pt x="82" y="105"/>
                    <a:pt x="85" y="104"/>
                    <a:pt x="87" y="104"/>
                  </a:cubicBezTo>
                  <a:cubicBezTo>
                    <a:pt x="88" y="103"/>
                    <a:pt x="89" y="103"/>
                    <a:pt x="91" y="104"/>
                  </a:cubicBezTo>
                  <a:cubicBezTo>
                    <a:pt x="95" y="105"/>
                    <a:pt x="100" y="107"/>
                    <a:pt x="104" y="109"/>
                  </a:cubicBezTo>
                  <a:cubicBezTo>
                    <a:pt x="105" y="109"/>
                    <a:pt x="105" y="109"/>
                    <a:pt x="106" y="108"/>
                  </a:cubicBezTo>
                  <a:cubicBezTo>
                    <a:pt x="108" y="107"/>
                    <a:pt x="109" y="105"/>
                    <a:pt x="111" y="103"/>
                  </a:cubicBezTo>
                  <a:cubicBezTo>
                    <a:pt x="112" y="103"/>
                    <a:pt x="112" y="102"/>
                    <a:pt x="112" y="101"/>
                  </a:cubicBezTo>
                  <a:cubicBezTo>
                    <a:pt x="110" y="97"/>
                    <a:pt x="108" y="93"/>
                    <a:pt x="106" y="89"/>
                  </a:cubicBezTo>
                  <a:cubicBezTo>
                    <a:pt x="105" y="88"/>
                    <a:pt x="105" y="86"/>
                    <a:pt x="106" y="85"/>
                  </a:cubicBezTo>
                  <a:cubicBezTo>
                    <a:pt x="107" y="83"/>
                    <a:pt x="108" y="81"/>
                    <a:pt x="108" y="79"/>
                  </a:cubicBezTo>
                  <a:cubicBezTo>
                    <a:pt x="109" y="77"/>
                    <a:pt x="110" y="76"/>
                    <a:pt x="111" y="76"/>
                  </a:cubicBezTo>
                  <a:cubicBezTo>
                    <a:pt x="116" y="74"/>
                    <a:pt x="120" y="72"/>
                    <a:pt x="125" y="70"/>
                  </a:cubicBezTo>
                  <a:cubicBezTo>
                    <a:pt x="125" y="70"/>
                    <a:pt x="126" y="69"/>
                    <a:pt x="126" y="69"/>
                  </a:cubicBezTo>
                  <a:cubicBezTo>
                    <a:pt x="126" y="66"/>
                    <a:pt x="126" y="64"/>
                    <a:pt x="126" y="62"/>
                  </a:cubicBezTo>
                  <a:cubicBezTo>
                    <a:pt x="126" y="61"/>
                    <a:pt x="125" y="60"/>
                    <a:pt x="124" y="60"/>
                  </a:cubicBezTo>
                  <a:cubicBezTo>
                    <a:pt x="120" y="58"/>
                    <a:pt x="116" y="57"/>
                    <a:pt x="111" y="55"/>
                  </a:cubicBezTo>
                  <a:cubicBezTo>
                    <a:pt x="110" y="54"/>
                    <a:pt x="109" y="53"/>
                    <a:pt x="108" y="52"/>
                  </a:cubicBezTo>
                  <a:cubicBezTo>
                    <a:pt x="108" y="50"/>
                    <a:pt x="107" y="48"/>
                    <a:pt x="106" y="46"/>
                  </a:cubicBezTo>
                  <a:cubicBezTo>
                    <a:pt x="105" y="44"/>
                    <a:pt x="105" y="43"/>
                    <a:pt x="106" y="42"/>
                  </a:cubicBezTo>
                  <a:cubicBezTo>
                    <a:pt x="108" y="37"/>
                    <a:pt x="109" y="33"/>
                    <a:pt x="111" y="29"/>
                  </a:cubicBezTo>
                  <a:cubicBezTo>
                    <a:pt x="111" y="29"/>
                    <a:pt x="111" y="28"/>
                    <a:pt x="112"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36" name="Freeform 23">
              <a:extLst>
                <a:ext uri="{FF2B5EF4-FFF2-40B4-BE49-F238E27FC236}">
                  <a16:creationId xmlns:a16="http://schemas.microsoft.com/office/drawing/2014/main" id="{703A6F9F-4C4C-473D-B474-C8687515C64B}"/>
                </a:ext>
              </a:extLst>
            </p:cNvPr>
            <p:cNvSpPr>
              <a:spLocks noEditPoints="1"/>
            </p:cNvSpPr>
            <p:nvPr/>
          </p:nvSpPr>
          <p:spPr bwMode="auto">
            <a:xfrm>
              <a:off x="5233193" y="2789238"/>
              <a:ext cx="68263" cy="68263"/>
            </a:xfrm>
            <a:custGeom>
              <a:avLst/>
              <a:gdLst>
                <a:gd name="T0" fmla="*/ 2147483647 w 47"/>
                <a:gd name="T1" fmla="*/ 2147483647 h 47"/>
                <a:gd name="T2" fmla="*/ 0 w 47"/>
                <a:gd name="T3" fmla="*/ 2147483647 h 47"/>
                <a:gd name="T4" fmla="*/ 2147483647 w 47"/>
                <a:gd name="T5" fmla="*/ 0 h 47"/>
                <a:gd name="T6" fmla="*/ 2147483647 w 47"/>
                <a:gd name="T7" fmla="*/ 2147483647 h 47"/>
                <a:gd name="T8" fmla="*/ 2147483647 w 47"/>
                <a:gd name="T9" fmla="*/ 2147483647 h 47"/>
                <a:gd name="T10" fmla="*/ 2147483647 w 47"/>
                <a:gd name="T11" fmla="*/ 2147483647 h 47"/>
                <a:gd name="T12" fmla="*/ 2147483647 w 47"/>
                <a:gd name="T13" fmla="*/ 2147483647 h 47"/>
                <a:gd name="T14" fmla="*/ 2147483647 w 47"/>
                <a:gd name="T15" fmla="*/ 2147483647 h 47"/>
                <a:gd name="T16" fmla="*/ 2147483647 w 47"/>
                <a:gd name="T17" fmla="*/ 2147483647 h 47"/>
                <a:gd name="T18" fmla="*/ 2147483647 w 47"/>
                <a:gd name="T19" fmla="*/ 2147483647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47">
                  <a:moveTo>
                    <a:pt x="24" y="47"/>
                  </a:moveTo>
                  <a:cubicBezTo>
                    <a:pt x="11" y="47"/>
                    <a:pt x="0" y="36"/>
                    <a:pt x="0" y="23"/>
                  </a:cubicBezTo>
                  <a:cubicBezTo>
                    <a:pt x="0" y="11"/>
                    <a:pt x="10" y="0"/>
                    <a:pt x="24" y="0"/>
                  </a:cubicBezTo>
                  <a:cubicBezTo>
                    <a:pt x="37" y="0"/>
                    <a:pt x="47" y="10"/>
                    <a:pt x="47" y="23"/>
                  </a:cubicBezTo>
                  <a:cubicBezTo>
                    <a:pt x="47" y="36"/>
                    <a:pt x="37" y="47"/>
                    <a:pt x="24" y="47"/>
                  </a:cubicBezTo>
                  <a:close/>
                  <a:moveTo>
                    <a:pt x="40" y="23"/>
                  </a:moveTo>
                  <a:cubicBezTo>
                    <a:pt x="40" y="15"/>
                    <a:pt x="33" y="7"/>
                    <a:pt x="24" y="7"/>
                  </a:cubicBezTo>
                  <a:cubicBezTo>
                    <a:pt x="15" y="7"/>
                    <a:pt x="7" y="14"/>
                    <a:pt x="7" y="23"/>
                  </a:cubicBezTo>
                  <a:cubicBezTo>
                    <a:pt x="7" y="32"/>
                    <a:pt x="15" y="39"/>
                    <a:pt x="24" y="39"/>
                  </a:cubicBezTo>
                  <a:cubicBezTo>
                    <a:pt x="33" y="39"/>
                    <a:pt x="40" y="32"/>
                    <a:pt x="4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37" name="Freeform 24">
              <a:extLst>
                <a:ext uri="{FF2B5EF4-FFF2-40B4-BE49-F238E27FC236}">
                  <a16:creationId xmlns:a16="http://schemas.microsoft.com/office/drawing/2014/main" id="{7BEC37EF-2C5E-4A83-9D45-5A768B4017A0}"/>
                </a:ext>
              </a:extLst>
            </p:cNvPr>
            <p:cNvSpPr>
              <a:spLocks/>
            </p:cNvSpPr>
            <p:nvPr/>
          </p:nvSpPr>
          <p:spPr bwMode="auto">
            <a:xfrm>
              <a:off x="5695156" y="3054351"/>
              <a:ext cx="155575" cy="225425"/>
            </a:xfrm>
            <a:custGeom>
              <a:avLst/>
              <a:gdLst>
                <a:gd name="T0" fmla="*/ 0 w 107"/>
                <a:gd name="T1" fmla="*/ 2147483647 h 155"/>
                <a:gd name="T2" fmla="*/ 0 w 107"/>
                <a:gd name="T3" fmla="*/ 2147483647 h 155"/>
                <a:gd name="T4" fmla="*/ 2147483647 w 107"/>
                <a:gd name="T5" fmla="*/ 2147483647 h 155"/>
                <a:gd name="T6" fmla="*/ 2147483647 w 107"/>
                <a:gd name="T7" fmla="*/ 2147483647 h 155"/>
                <a:gd name="T8" fmla="*/ 2147483647 w 107"/>
                <a:gd name="T9" fmla="*/ 2147483647 h 155"/>
                <a:gd name="T10" fmla="*/ 2147483647 w 107"/>
                <a:gd name="T11" fmla="*/ 2147483647 h 155"/>
                <a:gd name="T12" fmla="*/ 0 w 107"/>
                <a:gd name="T13" fmla="*/ 2147483647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7" h="155">
                  <a:moveTo>
                    <a:pt x="0" y="155"/>
                  </a:moveTo>
                  <a:cubicBezTo>
                    <a:pt x="0" y="123"/>
                    <a:pt x="0" y="91"/>
                    <a:pt x="0" y="60"/>
                  </a:cubicBezTo>
                  <a:cubicBezTo>
                    <a:pt x="0" y="34"/>
                    <a:pt x="17" y="13"/>
                    <a:pt x="42" y="7"/>
                  </a:cubicBezTo>
                  <a:cubicBezTo>
                    <a:pt x="74" y="0"/>
                    <a:pt x="105" y="23"/>
                    <a:pt x="107" y="56"/>
                  </a:cubicBezTo>
                  <a:cubicBezTo>
                    <a:pt x="107" y="58"/>
                    <a:pt x="107" y="60"/>
                    <a:pt x="107" y="62"/>
                  </a:cubicBezTo>
                  <a:cubicBezTo>
                    <a:pt x="107" y="93"/>
                    <a:pt x="107" y="124"/>
                    <a:pt x="107" y="155"/>
                  </a:cubicBezTo>
                  <a:cubicBezTo>
                    <a:pt x="72" y="155"/>
                    <a:pt x="36" y="155"/>
                    <a:pt x="0" y="15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38" name="Freeform 25">
              <a:extLst>
                <a:ext uri="{FF2B5EF4-FFF2-40B4-BE49-F238E27FC236}">
                  <a16:creationId xmlns:a16="http://schemas.microsoft.com/office/drawing/2014/main" id="{3D8F0558-22A4-4D18-8892-6AB4E9402CF2}"/>
                </a:ext>
              </a:extLst>
            </p:cNvPr>
            <p:cNvSpPr>
              <a:spLocks/>
            </p:cNvSpPr>
            <p:nvPr/>
          </p:nvSpPr>
          <p:spPr bwMode="auto">
            <a:xfrm>
              <a:off x="5718968" y="2947988"/>
              <a:ext cx="107950" cy="101600"/>
            </a:xfrm>
            <a:custGeom>
              <a:avLst/>
              <a:gdLst>
                <a:gd name="T0" fmla="*/ 2147483647 w 74"/>
                <a:gd name="T1" fmla="*/ 0 h 69"/>
                <a:gd name="T2" fmla="*/ 2147483647 w 74"/>
                <a:gd name="T3" fmla="*/ 2147483647 h 69"/>
                <a:gd name="T4" fmla="*/ 2147483647 w 74"/>
                <a:gd name="T5" fmla="*/ 2147483647 h 69"/>
                <a:gd name="T6" fmla="*/ 2147483647 w 74"/>
                <a:gd name="T7" fmla="*/ 2147483647 h 69"/>
                <a:gd name="T8" fmla="*/ 2147483647 w 74"/>
                <a:gd name="T9" fmla="*/ 2147483647 h 69"/>
                <a:gd name="T10" fmla="*/ 2147483647 w 74"/>
                <a:gd name="T11" fmla="*/ 2147483647 h 69"/>
                <a:gd name="T12" fmla="*/ 2147483647 w 74"/>
                <a:gd name="T13" fmla="*/ 0 h 69"/>
                <a:gd name="T14" fmla="*/ 2147483647 w 74"/>
                <a:gd name="T15" fmla="*/ 0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4" h="69">
                  <a:moveTo>
                    <a:pt x="42" y="0"/>
                  </a:moveTo>
                  <a:cubicBezTo>
                    <a:pt x="44" y="1"/>
                    <a:pt x="47" y="1"/>
                    <a:pt x="49" y="2"/>
                  </a:cubicBezTo>
                  <a:cubicBezTo>
                    <a:pt x="65" y="8"/>
                    <a:pt x="74" y="24"/>
                    <a:pt x="71" y="40"/>
                  </a:cubicBezTo>
                  <a:cubicBezTo>
                    <a:pt x="69" y="56"/>
                    <a:pt x="54" y="68"/>
                    <a:pt x="38" y="69"/>
                  </a:cubicBezTo>
                  <a:cubicBezTo>
                    <a:pt x="21" y="69"/>
                    <a:pt x="7" y="57"/>
                    <a:pt x="4" y="41"/>
                  </a:cubicBezTo>
                  <a:cubicBezTo>
                    <a:pt x="0" y="22"/>
                    <a:pt x="13" y="4"/>
                    <a:pt x="32" y="1"/>
                  </a:cubicBezTo>
                  <a:cubicBezTo>
                    <a:pt x="32" y="0"/>
                    <a:pt x="33" y="0"/>
                    <a:pt x="33" y="0"/>
                  </a:cubicBezTo>
                  <a:cubicBezTo>
                    <a:pt x="36" y="0"/>
                    <a:pt x="39" y="0"/>
                    <a:pt x="4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39" name="Freeform 26">
              <a:extLst>
                <a:ext uri="{FF2B5EF4-FFF2-40B4-BE49-F238E27FC236}">
                  <a16:creationId xmlns:a16="http://schemas.microsoft.com/office/drawing/2014/main" id="{73288BE5-1FE3-44DF-A23E-B0DE0A1241C2}"/>
                </a:ext>
              </a:extLst>
            </p:cNvPr>
            <p:cNvSpPr>
              <a:spLocks/>
            </p:cNvSpPr>
            <p:nvPr/>
          </p:nvSpPr>
          <p:spPr bwMode="auto">
            <a:xfrm>
              <a:off x="5611018" y="2105026"/>
              <a:ext cx="334963" cy="203200"/>
            </a:xfrm>
            <a:custGeom>
              <a:avLst/>
              <a:gdLst>
                <a:gd name="T0" fmla="*/ 2147483647 w 230"/>
                <a:gd name="T1" fmla="*/ 2147483647 h 140"/>
                <a:gd name="T2" fmla="*/ 2147483647 w 230"/>
                <a:gd name="T3" fmla="*/ 2147483647 h 140"/>
                <a:gd name="T4" fmla="*/ 2147483647 w 230"/>
                <a:gd name="T5" fmla="*/ 2147483647 h 140"/>
                <a:gd name="T6" fmla="*/ 2147483647 w 230"/>
                <a:gd name="T7" fmla="*/ 2147483647 h 140"/>
                <a:gd name="T8" fmla="*/ 2147483647 w 230"/>
                <a:gd name="T9" fmla="*/ 2147483647 h 140"/>
                <a:gd name="T10" fmla="*/ 2147483647 w 230"/>
                <a:gd name="T11" fmla="*/ 2147483647 h 140"/>
                <a:gd name="T12" fmla="*/ 2147483647 w 230"/>
                <a:gd name="T13" fmla="*/ 2147483647 h 140"/>
                <a:gd name="T14" fmla="*/ 2147483647 w 230"/>
                <a:gd name="T15" fmla="*/ 2147483647 h 140"/>
                <a:gd name="T16" fmla="*/ 2147483647 w 230"/>
                <a:gd name="T17" fmla="*/ 2147483647 h 140"/>
                <a:gd name="T18" fmla="*/ 2147483647 w 230"/>
                <a:gd name="T19" fmla="*/ 2147483647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 h="140">
                  <a:moveTo>
                    <a:pt x="31" y="62"/>
                  </a:moveTo>
                  <a:cubicBezTo>
                    <a:pt x="31" y="62"/>
                    <a:pt x="3" y="70"/>
                    <a:pt x="1" y="92"/>
                  </a:cubicBezTo>
                  <a:cubicBezTo>
                    <a:pt x="0" y="115"/>
                    <a:pt x="19" y="140"/>
                    <a:pt x="39" y="140"/>
                  </a:cubicBezTo>
                  <a:cubicBezTo>
                    <a:pt x="60" y="140"/>
                    <a:pt x="179" y="140"/>
                    <a:pt x="191" y="140"/>
                  </a:cubicBezTo>
                  <a:cubicBezTo>
                    <a:pt x="202" y="140"/>
                    <a:pt x="230" y="118"/>
                    <a:pt x="229" y="92"/>
                  </a:cubicBezTo>
                  <a:cubicBezTo>
                    <a:pt x="227" y="49"/>
                    <a:pt x="173" y="40"/>
                    <a:pt x="173" y="40"/>
                  </a:cubicBezTo>
                  <a:cubicBezTo>
                    <a:pt x="173" y="40"/>
                    <a:pt x="173" y="0"/>
                    <a:pt x="121" y="2"/>
                  </a:cubicBezTo>
                  <a:cubicBezTo>
                    <a:pt x="76" y="3"/>
                    <a:pt x="71" y="35"/>
                    <a:pt x="71" y="35"/>
                  </a:cubicBezTo>
                  <a:cubicBezTo>
                    <a:pt x="71" y="35"/>
                    <a:pt x="53" y="26"/>
                    <a:pt x="38" y="38"/>
                  </a:cubicBezTo>
                  <a:cubicBezTo>
                    <a:pt x="23" y="49"/>
                    <a:pt x="31" y="62"/>
                    <a:pt x="31"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40" name="Freeform 27">
              <a:extLst>
                <a:ext uri="{FF2B5EF4-FFF2-40B4-BE49-F238E27FC236}">
                  <a16:creationId xmlns:a16="http://schemas.microsoft.com/office/drawing/2014/main" id="{682167B4-D6E6-4EBC-A98C-67CBD90AC6FF}"/>
                </a:ext>
              </a:extLst>
            </p:cNvPr>
            <p:cNvSpPr>
              <a:spLocks/>
            </p:cNvSpPr>
            <p:nvPr/>
          </p:nvSpPr>
          <p:spPr bwMode="auto">
            <a:xfrm>
              <a:off x="6199981" y="3717926"/>
              <a:ext cx="261938" cy="254000"/>
            </a:xfrm>
            <a:custGeom>
              <a:avLst/>
              <a:gdLst>
                <a:gd name="T0" fmla="*/ 2147483647 w 165"/>
                <a:gd name="T1" fmla="*/ 2147483647 h 160"/>
                <a:gd name="T2" fmla="*/ 2147483647 w 165"/>
                <a:gd name="T3" fmla="*/ 2147483647 h 160"/>
                <a:gd name="T4" fmla="*/ 2147483647 w 165"/>
                <a:gd name="T5" fmla="*/ 0 h 160"/>
                <a:gd name="T6" fmla="*/ 2147483647 w 165"/>
                <a:gd name="T7" fmla="*/ 0 h 160"/>
                <a:gd name="T8" fmla="*/ 2147483647 w 165"/>
                <a:gd name="T9" fmla="*/ 2147483647 h 160"/>
                <a:gd name="T10" fmla="*/ 0 w 165"/>
                <a:gd name="T11" fmla="*/ 2147483647 h 160"/>
                <a:gd name="T12" fmla="*/ 0 w 165"/>
                <a:gd name="T13" fmla="*/ 2147483647 h 160"/>
                <a:gd name="T14" fmla="*/ 2147483647 w 165"/>
                <a:gd name="T15" fmla="*/ 2147483647 h 160"/>
                <a:gd name="T16" fmla="*/ 2147483647 w 165"/>
                <a:gd name="T17" fmla="*/ 2147483647 h 160"/>
                <a:gd name="T18" fmla="*/ 2147483647 w 165"/>
                <a:gd name="T19" fmla="*/ 2147483647 h 160"/>
                <a:gd name="T20" fmla="*/ 2147483647 w 165"/>
                <a:gd name="T21" fmla="*/ 2147483647 h 160"/>
                <a:gd name="T22" fmla="*/ 2147483647 w 165"/>
                <a:gd name="T23" fmla="*/ 2147483647 h 160"/>
                <a:gd name="T24" fmla="*/ 2147483647 w 165"/>
                <a:gd name="T25" fmla="*/ 2147483647 h 1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5" h="160">
                  <a:moveTo>
                    <a:pt x="165" y="67"/>
                  </a:moveTo>
                  <a:lnTo>
                    <a:pt x="101" y="67"/>
                  </a:lnTo>
                  <a:lnTo>
                    <a:pt x="101" y="0"/>
                  </a:lnTo>
                  <a:lnTo>
                    <a:pt x="69" y="0"/>
                  </a:lnTo>
                  <a:lnTo>
                    <a:pt x="69" y="67"/>
                  </a:lnTo>
                  <a:lnTo>
                    <a:pt x="0" y="67"/>
                  </a:lnTo>
                  <a:lnTo>
                    <a:pt x="0" y="99"/>
                  </a:lnTo>
                  <a:lnTo>
                    <a:pt x="69" y="99"/>
                  </a:lnTo>
                  <a:lnTo>
                    <a:pt x="69" y="160"/>
                  </a:lnTo>
                  <a:lnTo>
                    <a:pt x="101" y="160"/>
                  </a:lnTo>
                  <a:lnTo>
                    <a:pt x="101" y="99"/>
                  </a:lnTo>
                  <a:lnTo>
                    <a:pt x="165" y="99"/>
                  </a:lnTo>
                  <a:lnTo>
                    <a:pt x="165"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41" name="Freeform 28">
              <a:extLst>
                <a:ext uri="{FF2B5EF4-FFF2-40B4-BE49-F238E27FC236}">
                  <a16:creationId xmlns:a16="http://schemas.microsoft.com/office/drawing/2014/main" id="{96828D9F-A976-4234-AF91-149D1574D199}"/>
                </a:ext>
              </a:extLst>
            </p:cNvPr>
            <p:cNvSpPr>
              <a:spLocks/>
            </p:cNvSpPr>
            <p:nvPr/>
          </p:nvSpPr>
          <p:spPr bwMode="auto">
            <a:xfrm>
              <a:off x="7482681" y="3484563"/>
              <a:ext cx="106363" cy="103188"/>
            </a:xfrm>
            <a:custGeom>
              <a:avLst/>
              <a:gdLst>
                <a:gd name="T0" fmla="*/ 2147483647 w 67"/>
                <a:gd name="T1" fmla="*/ 2147483647 h 65"/>
                <a:gd name="T2" fmla="*/ 2147483647 w 67"/>
                <a:gd name="T3" fmla="*/ 2147483647 h 65"/>
                <a:gd name="T4" fmla="*/ 2147483647 w 67"/>
                <a:gd name="T5" fmla="*/ 0 h 65"/>
                <a:gd name="T6" fmla="*/ 2147483647 w 67"/>
                <a:gd name="T7" fmla="*/ 0 h 65"/>
                <a:gd name="T8" fmla="*/ 2147483647 w 67"/>
                <a:gd name="T9" fmla="*/ 2147483647 h 65"/>
                <a:gd name="T10" fmla="*/ 0 w 67"/>
                <a:gd name="T11" fmla="*/ 2147483647 h 65"/>
                <a:gd name="T12" fmla="*/ 0 w 67"/>
                <a:gd name="T13" fmla="*/ 2147483647 h 65"/>
                <a:gd name="T14" fmla="*/ 2147483647 w 67"/>
                <a:gd name="T15" fmla="*/ 2147483647 h 65"/>
                <a:gd name="T16" fmla="*/ 2147483647 w 67"/>
                <a:gd name="T17" fmla="*/ 2147483647 h 65"/>
                <a:gd name="T18" fmla="*/ 2147483647 w 67"/>
                <a:gd name="T19" fmla="*/ 2147483647 h 65"/>
                <a:gd name="T20" fmla="*/ 2147483647 w 67"/>
                <a:gd name="T21" fmla="*/ 2147483647 h 65"/>
                <a:gd name="T22" fmla="*/ 2147483647 w 67"/>
                <a:gd name="T23" fmla="*/ 2147483647 h 65"/>
                <a:gd name="T24" fmla="*/ 2147483647 w 67"/>
                <a:gd name="T25" fmla="*/ 2147483647 h 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 h="65">
                  <a:moveTo>
                    <a:pt x="67" y="27"/>
                  </a:moveTo>
                  <a:lnTo>
                    <a:pt x="42" y="27"/>
                  </a:lnTo>
                  <a:lnTo>
                    <a:pt x="42" y="0"/>
                  </a:lnTo>
                  <a:lnTo>
                    <a:pt x="28" y="0"/>
                  </a:lnTo>
                  <a:lnTo>
                    <a:pt x="28" y="27"/>
                  </a:lnTo>
                  <a:lnTo>
                    <a:pt x="0" y="27"/>
                  </a:lnTo>
                  <a:lnTo>
                    <a:pt x="0" y="40"/>
                  </a:lnTo>
                  <a:lnTo>
                    <a:pt x="28" y="40"/>
                  </a:lnTo>
                  <a:lnTo>
                    <a:pt x="28" y="65"/>
                  </a:lnTo>
                  <a:lnTo>
                    <a:pt x="42" y="65"/>
                  </a:lnTo>
                  <a:lnTo>
                    <a:pt x="42" y="40"/>
                  </a:lnTo>
                  <a:lnTo>
                    <a:pt x="67" y="40"/>
                  </a:lnTo>
                  <a:lnTo>
                    <a:pt x="67" y="27"/>
                  </a:lnTo>
                  <a:close/>
                </a:path>
              </a:pathLst>
            </a:cu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42" name="Freeform 29">
              <a:extLst>
                <a:ext uri="{FF2B5EF4-FFF2-40B4-BE49-F238E27FC236}">
                  <a16:creationId xmlns:a16="http://schemas.microsoft.com/office/drawing/2014/main" id="{99042239-39F3-4CF0-9937-F70D95DBBCFF}"/>
                </a:ext>
              </a:extLst>
            </p:cNvPr>
            <p:cNvSpPr>
              <a:spLocks/>
            </p:cNvSpPr>
            <p:nvPr/>
          </p:nvSpPr>
          <p:spPr bwMode="auto">
            <a:xfrm>
              <a:off x="5628481" y="4583113"/>
              <a:ext cx="935038" cy="858838"/>
            </a:xfrm>
            <a:custGeom>
              <a:avLst/>
              <a:gdLst>
                <a:gd name="T0" fmla="*/ 2147483647 w 642"/>
                <a:gd name="T1" fmla="*/ 0 h 589"/>
                <a:gd name="T2" fmla="*/ 2147483647 w 642"/>
                <a:gd name="T3" fmla="*/ 0 h 589"/>
                <a:gd name="T4" fmla="*/ 2147483647 w 642"/>
                <a:gd name="T5" fmla="*/ 2147483647 h 589"/>
                <a:gd name="T6" fmla="*/ 2147483647 w 642"/>
                <a:gd name="T7" fmla="*/ 2147483647 h 589"/>
                <a:gd name="T8" fmla="*/ 2147483647 w 642"/>
                <a:gd name="T9" fmla="*/ 2147483647 h 589"/>
                <a:gd name="T10" fmla="*/ 2147483647 w 642"/>
                <a:gd name="T11" fmla="*/ 2147483647 h 589"/>
                <a:gd name="T12" fmla="*/ 2147483647 w 642"/>
                <a:gd name="T13" fmla="*/ 2147483647 h 589"/>
                <a:gd name="T14" fmla="*/ 2147483647 w 642"/>
                <a:gd name="T15" fmla="*/ 2147483647 h 589"/>
                <a:gd name="T16" fmla="*/ 2147483647 w 642"/>
                <a:gd name="T17" fmla="*/ 2147483647 h 589"/>
                <a:gd name="T18" fmla="*/ 2147483647 w 642"/>
                <a:gd name="T19" fmla="*/ 2147483647 h 589"/>
                <a:gd name="T20" fmla="*/ 2147483647 w 642"/>
                <a:gd name="T21" fmla="*/ 2147483647 h 589"/>
                <a:gd name="T22" fmla="*/ 2147483647 w 642"/>
                <a:gd name="T23" fmla="*/ 2147483647 h 589"/>
                <a:gd name="T24" fmla="*/ 2147483647 w 642"/>
                <a:gd name="T25" fmla="*/ 2147483647 h 589"/>
                <a:gd name="T26" fmla="*/ 2147483647 w 642"/>
                <a:gd name="T27" fmla="*/ 2147483647 h 589"/>
                <a:gd name="T28" fmla="*/ 2147483647 w 642"/>
                <a:gd name="T29" fmla="*/ 2147483647 h 589"/>
                <a:gd name="T30" fmla="*/ 2147483647 w 642"/>
                <a:gd name="T31" fmla="*/ 2147483647 h 589"/>
                <a:gd name="T32" fmla="*/ 2147483647 w 642"/>
                <a:gd name="T33" fmla="*/ 2147483647 h 589"/>
                <a:gd name="T34" fmla="*/ 2147483647 w 642"/>
                <a:gd name="T35" fmla="*/ 2147483647 h 589"/>
                <a:gd name="T36" fmla="*/ 2147483647 w 642"/>
                <a:gd name="T37" fmla="*/ 2147483647 h 589"/>
                <a:gd name="T38" fmla="*/ 2147483647 w 642"/>
                <a:gd name="T39" fmla="*/ 2147483647 h 589"/>
                <a:gd name="T40" fmla="*/ 2147483647 w 642"/>
                <a:gd name="T41" fmla="*/ 2147483647 h 589"/>
                <a:gd name="T42" fmla="*/ 2147483647 w 642"/>
                <a:gd name="T43" fmla="*/ 2147483647 h 589"/>
                <a:gd name="T44" fmla="*/ 2147483647 w 642"/>
                <a:gd name="T45" fmla="*/ 2147483647 h 589"/>
                <a:gd name="T46" fmla="*/ 2147483647 w 642"/>
                <a:gd name="T47" fmla="*/ 2147483647 h 589"/>
                <a:gd name="T48" fmla="*/ 2147483647 w 642"/>
                <a:gd name="T49" fmla="*/ 0 h 5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2" h="589">
                  <a:moveTo>
                    <a:pt x="7" y="0"/>
                  </a:moveTo>
                  <a:cubicBezTo>
                    <a:pt x="627" y="0"/>
                    <a:pt x="627" y="0"/>
                    <a:pt x="627" y="0"/>
                  </a:cubicBezTo>
                  <a:cubicBezTo>
                    <a:pt x="627" y="51"/>
                    <a:pt x="627" y="51"/>
                    <a:pt x="627" y="51"/>
                  </a:cubicBezTo>
                  <a:cubicBezTo>
                    <a:pt x="627" y="51"/>
                    <a:pt x="642" y="62"/>
                    <a:pt x="642" y="82"/>
                  </a:cubicBezTo>
                  <a:cubicBezTo>
                    <a:pt x="642" y="101"/>
                    <a:pt x="612" y="115"/>
                    <a:pt x="612" y="129"/>
                  </a:cubicBezTo>
                  <a:cubicBezTo>
                    <a:pt x="612" y="144"/>
                    <a:pt x="637" y="152"/>
                    <a:pt x="637" y="171"/>
                  </a:cubicBezTo>
                  <a:cubicBezTo>
                    <a:pt x="637" y="190"/>
                    <a:pt x="610" y="206"/>
                    <a:pt x="612" y="225"/>
                  </a:cubicBezTo>
                  <a:cubicBezTo>
                    <a:pt x="613" y="244"/>
                    <a:pt x="637" y="246"/>
                    <a:pt x="635" y="261"/>
                  </a:cubicBezTo>
                  <a:cubicBezTo>
                    <a:pt x="634" y="277"/>
                    <a:pt x="612" y="292"/>
                    <a:pt x="612" y="306"/>
                  </a:cubicBezTo>
                  <a:cubicBezTo>
                    <a:pt x="612" y="320"/>
                    <a:pt x="635" y="331"/>
                    <a:pt x="635" y="347"/>
                  </a:cubicBezTo>
                  <a:cubicBezTo>
                    <a:pt x="635" y="363"/>
                    <a:pt x="612" y="378"/>
                    <a:pt x="610" y="394"/>
                  </a:cubicBezTo>
                  <a:cubicBezTo>
                    <a:pt x="608" y="409"/>
                    <a:pt x="626" y="413"/>
                    <a:pt x="626" y="424"/>
                  </a:cubicBezTo>
                  <a:cubicBezTo>
                    <a:pt x="626" y="435"/>
                    <a:pt x="618" y="459"/>
                    <a:pt x="575" y="495"/>
                  </a:cubicBezTo>
                  <a:cubicBezTo>
                    <a:pt x="532" y="532"/>
                    <a:pt x="467" y="589"/>
                    <a:pt x="467" y="589"/>
                  </a:cubicBezTo>
                  <a:cubicBezTo>
                    <a:pt x="174" y="589"/>
                    <a:pt x="174" y="589"/>
                    <a:pt x="174" y="589"/>
                  </a:cubicBezTo>
                  <a:cubicBezTo>
                    <a:pt x="39" y="476"/>
                    <a:pt x="39" y="476"/>
                    <a:pt x="39" y="476"/>
                  </a:cubicBezTo>
                  <a:cubicBezTo>
                    <a:pt x="35" y="462"/>
                    <a:pt x="35" y="438"/>
                    <a:pt x="32" y="429"/>
                  </a:cubicBezTo>
                  <a:cubicBezTo>
                    <a:pt x="29" y="419"/>
                    <a:pt x="2" y="405"/>
                    <a:pt x="2" y="389"/>
                  </a:cubicBezTo>
                  <a:cubicBezTo>
                    <a:pt x="2" y="373"/>
                    <a:pt x="26" y="366"/>
                    <a:pt x="26" y="355"/>
                  </a:cubicBezTo>
                  <a:cubicBezTo>
                    <a:pt x="26" y="344"/>
                    <a:pt x="0" y="316"/>
                    <a:pt x="2" y="295"/>
                  </a:cubicBezTo>
                  <a:cubicBezTo>
                    <a:pt x="3" y="274"/>
                    <a:pt x="21" y="269"/>
                    <a:pt x="23" y="258"/>
                  </a:cubicBezTo>
                  <a:cubicBezTo>
                    <a:pt x="24" y="247"/>
                    <a:pt x="5" y="230"/>
                    <a:pt x="5" y="214"/>
                  </a:cubicBezTo>
                  <a:cubicBezTo>
                    <a:pt x="5" y="198"/>
                    <a:pt x="24" y="182"/>
                    <a:pt x="24" y="168"/>
                  </a:cubicBezTo>
                  <a:cubicBezTo>
                    <a:pt x="24" y="153"/>
                    <a:pt x="3" y="144"/>
                    <a:pt x="2" y="120"/>
                  </a:cubicBezTo>
                  <a:cubicBezTo>
                    <a:pt x="0" y="96"/>
                    <a:pt x="7" y="0"/>
                    <a:pt x="7"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43" name="Freeform 30">
              <a:extLst>
                <a:ext uri="{FF2B5EF4-FFF2-40B4-BE49-F238E27FC236}">
                  <a16:creationId xmlns:a16="http://schemas.microsoft.com/office/drawing/2014/main" id="{BB49B3A2-46F0-446E-A955-2BBCD3DDBB24}"/>
                </a:ext>
              </a:extLst>
            </p:cNvPr>
            <p:cNvSpPr>
              <a:spLocks/>
            </p:cNvSpPr>
            <p:nvPr/>
          </p:nvSpPr>
          <p:spPr bwMode="auto">
            <a:xfrm>
              <a:off x="5890418" y="5467351"/>
              <a:ext cx="387350" cy="52388"/>
            </a:xfrm>
            <a:custGeom>
              <a:avLst/>
              <a:gdLst>
                <a:gd name="T0" fmla="*/ 0 w 266"/>
                <a:gd name="T1" fmla="*/ 0 h 36"/>
                <a:gd name="T2" fmla="*/ 2147483647 w 266"/>
                <a:gd name="T3" fmla="*/ 0 h 36"/>
                <a:gd name="T4" fmla="*/ 2147483647 w 266"/>
                <a:gd name="T5" fmla="*/ 2147483647 h 36"/>
                <a:gd name="T6" fmla="*/ 2147483647 w 266"/>
                <a:gd name="T7" fmla="*/ 2147483647 h 36"/>
                <a:gd name="T8" fmla="*/ 0 w 266"/>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 h="36">
                  <a:moveTo>
                    <a:pt x="0" y="0"/>
                  </a:moveTo>
                  <a:cubicBezTo>
                    <a:pt x="266" y="0"/>
                    <a:pt x="266" y="0"/>
                    <a:pt x="266" y="0"/>
                  </a:cubicBezTo>
                  <a:cubicBezTo>
                    <a:pt x="266" y="0"/>
                    <a:pt x="237" y="36"/>
                    <a:pt x="223" y="36"/>
                  </a:cubicBezTo>
                  <a:cubicBezTo>
                    <a:pt x="209" y="36"/>
                    <a:pt x="62" y="36"/>
                    <a:pt x="50" y="36"/>
                  </a:cubicBezTo>
                  <a:cubicBezTo>
                    <a:pt x="37" y="36"/>
                    <a:pt x="0" y="0"/>
                    <a:pt x="0" y="0"/>
                  </a:cubicBezTo>
                  <a:close/>
                </a:path>
              </a:pathLst>
            </a:custGeom>
            <a:solidFill>
              <a:schemeClr val="l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44" name="Oval 34">
              <a:extLst>
                <a:ext uri="{FF2B5EF4-FFF2-40B4-BE49-F238E27FC236}">
                  <a16:creationId xmlns:a16="http://schemas.microsoft.com/office/drawing/2014/main" id="{3775BAE6-B328-4FC9-B16D-4ED03C4A4A99}"/>
                </a:ext>
              </a:extLst>
            </p:cNvPr>
            <p:cNvSpPr>
              <a:spLocks noChangeArrowheads="1"/>
            </p:cNvSpPr>
            <p:nvPr/>
          </p:nvSpPr>
          <p:spPr bwMode="auto">
            <a:xfrm>
              <a:off x="4714081" y="3819526"/>
              <a:ext cx="44450"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45" name="Oval 35">
              <a:extLst>
                <a:ext uri="{FF2B5EF4-FFF2-40B4-BE49-F238E27FC236}">
                  <a16:creationId xmlns:a16="http://schemas.microsoft.com/office/drawing/2014/main" id="{D1A57303-F7A9-4336-814B-1B4F0BC8EC14}"/>
                </a:ext>
              </a:extLst>
            </p:cNvPr>
            <p:cNvSpPr>
              <a:spLocks noChangeArrowheads="1"/>
            </p:cNvSpPr>
            <p:nvPr/>
          </p:nvSpPr>
          <p:spPr bwMode="auto">
            <a:xfrm>
              <a:off x="4729956" y="3881438"/>
              <a:ext cx="44450"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46" name="Oval 36">
              <a:extLst>
                <a:ext uri="{FF2B5EF4-FFF2-40B4-BE49-F238E27FC236}">
                  <a16:creationId xmlns:a16="http://schemas.microsoft.com/office/drawing/2014/main" id="{F6FBDC74-82A7-4864-870D-39C5E8B74111}"/>
                </a:ext>
              </a:extLst>
            </p:cNvPr>
            <p:cNvSpPr>
              <a:spLocks noChangeArrowheads="1"/>
            </p:cNvSpPr>
            <p:nvPr/>
          </p:nvSpPr>
          <p:spPr bwMode="auto">
            <a:xfrm>
              <a:off x="4756943" y="3944938"/>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47" name="Oval 37">
              <a:extLst>
                <a:ext uri="{FF2B5EF4-FFF2-40B4-BE49-F238E27FC236}">
                  <a16:creationId xmlns:a16="http://schemas.microsoft.com/office/drawing/2014/main" id="{8EA47C99-1519-4F48-B01B-498A1DE54E6E}"/>
                </a:ext>
              </a:extLst>
            </p:cNvPr>
            <p:cNvSpPr>
              <a:spLocks noChangeArrowheads="1"/>
            </p:cNvSpPr>
            <p:nvPr/>
          </p:nvSpPr>
          <p:spPr bwMode="auto">
            <a:xfrm>
              <a:off x="4798218" y="3995738"/>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48" name="Oval 38">
              <a:extLst>
                <a:ext uri="{FF2B5EF4-FFF2-40B4-BE49-F238E27FC236}">
                  <a16:creationId xmlns:a16="http://schemas.microsoft.com/office/drawing/2014/main" id="{03DDCBB6-6EF1-46EF-97C2-C3792CEB6288}"/>
                </a:ext>
              </a:extLst>
            </p:cNvPr>
            <p:cNvSpPr>
              <a:spLocks noChangeArrowheads="1"/>
            </p:cNvSpPr>
            <p:nvPr/>
          </p:nvSpPr>
          <p:spPr bwMode="auto">
            <a:xfrm>
              <a:off x="4856956" y="4038601"/>
              <a:ext cx="46038"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49" name="Oval 39">
              <a:extLst>
                <a:ext uri="{FF2B5EF4-FFF2-40B4-BE49-F238E27FC236}">
                  <a16:creationId xmlns:a16="http://schemas.microsoft.com/office/drawing/2014/main" id="{B32454AF-BB08-499A-B42A-4B5974E916BF}"/>
                </a:ext>
              </a:extLst>
            </p:cNvPr>
            <p:cNvSpPr>
              <a:spLocks noChangeArrowheads="1"/>
            </p:cNvSpPr>
            <p:nvPr/>
          </p:nvSpPr>
          <p:spPr bwMode="auto">
            <a:xfrm>
              <a:off x="4923631" y="4071938"/>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50" name="Oval 40">
              <a:extLst>
                <a:ext uri="{FF2B5EF4-FFF2-40B4-BE49-F238E27FC236}">
                  <a16:creationId xmlns:a16="http://schemas.microsoft.com/office/drawing/2014/main" id="{3F6F83CF-1890-4177-9503-3938C30144A4}"/>
                </a:ext>
              </a:extLst>
            </p:cNvPr>
            <p:cNvSpPr>
              <a:spLocks noChangeArrowheads="1"/>
            </p:cNvSpPr>
            <p:nvPr/>
          </p:nvSpPr>
          <p:spPr bwMode="auto">
            <a:xfrm>
              <a:off x="6936581" y="3971926"/>
              <a:ext cx="46038" cy="47625"/>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51" name="Oval 41">
              <a:extLst>
                <a:ext uri="{FF2B5EF4-FFF2-40B4-BE49-F238E27FC236}">
                  <a16:creationId xmlns:a16="http://schemas.microsoft.com/office/drawing/2014/main" id="{1D32AAB6-6C05-478C-84CA-38B4B1AA54E2}"/>
                </a:ext>
              </a:extLst>
            </p:cNvPr>
            <p:cNvSpPr>
              <a:spLocks noChangeArrowheads="1"/>
            </p:cNvSpPr>
            <p:nvPr/>
          </p:nvSpPr>
          <p:spPr bwMode="auto">
            <a:xfrm>
              <a:off x="6971506" y="3900488"/>
              <a:ext cx="46038" cy="47625"/>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52" name="Oval 42">
              <a:extLst>
                <a:ext uri="{FF2B5EF4-FFF2-40B4-BE49-F238E27FC236}">
                  <a16:creationId xmlns:a16="http://schemas.microsoft.com/office/drawing/2014/main" id="{0AA72A12-C853-4C0C-8A05-D8B5E35F4069}"/>
                </a:ext>
              </a:extLst>
            </p:cNvPr>
            <p:cNvSpPr>
              <a:spLocks noChangeArrowheads="1"/>
            </p:cNvSpPr>
            <p:nvPr/>
          </p:nvSpPr>
          <p:spPr bwMode="auto">
            <a:xfrm>
              <a:off x="7014368" y="3843338"/>
              <a:ext cx="46038" cy="46038"/>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53" name="Oval 43">
              <a:extLst>
                <a:ext uri="{FF2B5EF4-FFF2-40B4-BE49-F238E27FC236}">
                  <a16:creationId xmlns:a16="http://schemas.microsoft.com/office/drawing/2014/main" id="{1BE82E57-3254-4A83-A0CD-2A5E434AB1B3}"/>
                </a:ext>
              </a:extLst>
            </p:cNvPr>
            <p:cNvSpPr>
              <a:spLocks noChangeArrowheads="1"/>
            </p:cNvSpPr>
            <p:nvPr/>
          </p:nvSpPr>
          <p:spPr bwMode="auto">
            <a:xfrm>
              <a:off x="7068343" y="3798888"/>
              <a:ext cx="46038" cy="46038"/>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54" name="Oval 44">
              <a:extLst>
                <a:ext uri="{FF2B5EF4-FFF2-40B4-BE49-F238E27FC236}">
                  <a16:creationId xmlns:a16="http://schemas.microsoft.com/office/drawing/2014/main" id="{EA040DBB-921E-469E-A829-B0588044AF6D}"/>
                </a:ext>
              </a:extLst>
            </p:cNvPr>
            <p:cNvSpPr>
              <a:spLocks noChangeArrowheads="1"/>
            </p:cNvSpPr>
            <p:nvPr/>
          </p:nvSpPr>
          <p:spPr bwMode="auto">
            <a:xfrm>
              <a:off x="7127081" y="3775076"/>
              <a:ext cx="44450" cy="47625"/>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55" name="Oval 45">
              <a:extLst>
                <a:ext uri="{FF2B5EF4-FFF2-40B4-BE49-F238E27FC236}">
                  <a16:creationId xmlns:a16="http://schemas.microsoft.com/office/drawing/2014/main" id="{9911D933-8A36-4092-A678-F675A3ACA8CA}"/>
                </a:ext>
              </a:extLst>
            </p:cNvPr>
            <p:cNvSpPr>
              <a:spLocks noChangeArrowheads="1"/>
            </p:cNvSpPr>
            <p:nvPr/>
          </p:nvSpPr>
          <p:spPr bwMode="auto">
            <a:xfrm>
              <a:off x="7190581" y="3759201"/>
              <a:ext cx="46038" cy="46038"/>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56" name="Oval 46">
              <a:extLst>
                <a:ext uri="{FF2B5EF4-FFF2-40B4-BE49-F238E27FC236}">
                  <a16:creationId xmlns:a16="http://schemas.microsoft.com/office/drawing/2014/main" id="{41C91EFE-8396-4668-972F-38D183875251}"/>
                </a:ext>
              </a:extLst>
            </p:cNvPr>
            <p:cNvSpPr>
              <a:spLocks noChangeArrowheads="1"/>
            </p:cNvSpPr>
            <p:nvPr/>
          </p:nvSpPr>
          <p:spPr bwMode="auto">
            <a:xfrm>
              <a:off x="7581106" y="3603626"/>
              <a:ext cx="44450" cy="47625"/>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57" name="Oval 47">
              <a:extLst>
                <a:ext uri="{FF2B5EF4-FFF2-40B4-BE49-F238E27FC236}">
                  <a16:creationId xmlns:a16="http://schemas.microsoft.com/office/drawing/2014/main" id="{D1D1F52F-A98F-49A4-941D-2726B2DF92EF}"/>
                </a:ext>
              </a:extLst>
            </p:cNvPr>
            <p:cNvSpPr>
              <a:spLocks noChangeArrowheads="1"/>
            </p:cNvSpPr>
            <p:nvPr/>
          </p:nvSpPr>
          <p:spPr bwMode="auto">
            <a:xfrm>
              <a:off x="7655718" y="3563938"/>
              <a:ext cx="44450" cy="47625"/>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58" name="Oval 48">
              <a:extLst>
                <a:ext uri="{FF2B5EF4-FFF2-40B4-BE49-F238E27FC236}">
                  <a16:creationId xmlns:a16="http://schemas.microsoft.com/office/drawing/2014/main" id="{87366060-D5FA-4C69-8F69-EC9AF0344BD6}"/>
                </a:ext>
              </a:extLst>
            </p:cNvPr>
            <p:cNvSpPr>
              <a:spLocks noChangeArrowheads="1"/>
            </p:cNvSpPr>
            <p:nvPr/>
          </p:nvSpPr>
          <p:spPr bwMode="auto">
            <a:xfrm>
              <a:off x="7711281" y="3522663"/>
              <a:ext cx="47625" cy="46038"/>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59" name="Oval 49">
              <a:extLst>
                <a:ext uri="{FF2B5EF4-FFF2-40B4-BE49-F238E27FC236}">
                  <a16:creationId xmlns:a16="http://schemas.microsoft.com/office/drawing/2014/main" id="{CD1ABA89-4FB2-4B39-A461-7B1B68925E04}"/>
                </a:ext>
              </a:extLst>
            </p:cNvPr>
            <p:cNvSpPr>
              <a:spLocks noChangeArrowheads="1"/>
            </p:cNvSpPr>
            <p:nvPr/>
          </p:nvSpPr>
          <p:spPr bwMode="auto">
            <a:xfrm>
              <a:off x="7757318" y="3463926"/>
              <a:ext cx="44450" cy="46038"/>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60" name="Oval 50">
              <a:extLst>
                <a:ext uri="{FF2B5EF4-FFF2-40B4-BE49-F238E27FC236}">
                  <a16:creationId xmlns:a16="http://schemas.microsoft.com/office/drawing/2014/main" id="{8152BD70-C138-476F-ABFD-1B60BD8D6CAB}"/>
                </a:ext>
              </a:extLst>
            </p:cNvPr>
            <p:cNvSpPr>
              <a:spLocks noChangeArrowheads="1"/>
            </p:cNvSpPr>
            <p:nvPr/>
          </p:nvSpPr>
          <p:spPr bwMode="auto">
            <a:xfrm>
              <a:off x="7784306" y="3405188"/>
              <a:ext cx="47625" cy="46038"/>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61" name="Oval 51">
              <a:extLst>
                <a:ext uri="{FF2B5EF4-FFF2-40B4-BE49-F238E27FC236}">
                  <a16:creationId xmlns:a16="http://schemas.microsoft.com/office/drawing/2014/main" id="{DBC05D91-2099-4AA7-8DE8-958FE3DD6D02}"/>
                </a:ext>
              </a:extLst>
            </p:cNvPr>
            <p:cNvSpPr>
              <a:spLocks noChangeArrowheads="1"/>
            </p:cNvSpPr>
            <p:nvPr/>
          </p:nvSpPr>
          <p:spPr bwMode="auto">
            <a:xfrm>
              <a:off x="7798593" y="3341688"/>
              <a:ext cx="46038" cy="46038"/>
            </a:xfrm>
            <a:prstGeom prst="ellipse">
              <a:avLst/>
            </a:prstGeom>
            <a:solidFill>
              <a:schemeClr val="dk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62" name="Freeform 52">
              <a:extLst>
                <a:ext uri="{FF2B5EF4-FFF2-40B4-BE49-F238E27FC236}">
                  <a16:creationId xmlns:a16="http://schemas.microsoft.com/office/drawing/2014/main" id="{DC810A09-13C0-48D1-BC40-228A92F5CA58}"/>
                </a:ext>
              </a:extLst>
            </p:cNvPr>
            <p:cNvSpPr>
              <a:spLocks/>
            </p:cNvSpPr>
            <p:nvPr/>
          </p:nvSpPr>
          <p:spPr bwMode="auto">
            <a:xfrm>
              <a:off x="5522118" y="2360613"/>
              <a:ext cx="57150" cy="79375"/>
            </a:xfrm>
            <a:custGeom>
              <a:avLst/>
              <a:gdLst>
                <a:gd name="T0" fmla="*/ 2147483647 w 40"/>
                <a:gd name="T1" fmla="*/ 2147483647 h 55"/>
                <a:gd name="T2" fmla="*/ 2147483647 w 40"/>
                <a:gd name="T3" fmla="*/ 2147483647 h 55"/>
                <a:gd name="T4" fmla="*/ 0 w 40"/>
                <a:gd name="T5" fmla="*/ 2147483647 h 55"/>
                <a:gd name="T6" fmla="*/ 2147483647 w 40"/>
                <a:gd name="T7" fmla="*/ 2147483647 h 55"/>
                <a:gd name="T8" fmla="*/ 2147483647 w 40"/>
                <a:gd name="T9" fmla="*/ 0 h 55"/>
                <a:gd name="T10" fmla="*/ 2147483647 w 40"/>
                <a:gd name="T11" fmla="*/ 2147483647 h 55"/>
                <a:gd name="T12" fmla="*/ 2147483647 w 40"/>
                <a:gd name="T13" fmla="*/ 2147483647 h 55"/>
                <a:gd name="T14" fmla="*/ 2147483647 w 40"/>
                <a:gd name="T15" fmla="*/ 2147483647 h 55"/>
                <a:gd name="T16" fmla="*/ 2147483647 w 40"/>
                <a:gd name="T17" fmla="*/ 2147483647 h 55"/>
                <a:gd name="T18" fmla="*/ 2147483647 w 40"/>
                <a:gd name="T19" fmla="*/ 2147483647 h 55"/>
                <a:gd name="T20" fmla="*/ 2147483647 w 40"/>
                <a:gd name="T21" fmla="*/ 2147483647 h 55"/>
                <a:gd name="T22" fmla="*/ 2147483647 w 40"/>
                <a:gd name="T23" fmla="*/ 2147483647 h 55"/>
                <a:gd name="T24" fmla="*/ 2147483647 w 40"/>
                <a:gd name="T25" fmla="*/ 2147483647 h 55"/>
                <a:gd name="T26" fmla="*/ 2147483647 w 40"/>
                <a:gd name="T27" fmla="*/ 2147483647 h 55"/>
                <a:gd name="T28" fmla="*/ 2147483647 w 40"/>
                <a:gd name="T29" fmla="*/ 2147483647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 h="55">
                  <a:moveTo>
                    <a:pt x="20" y="55"/>
                  </a:moveTo>
                  <a:cubicBezTo>
                    <a:pt x="14" y="55"/>
                    <a:pt x="9" y="53"/>
                    <a:pt x="5" y="49"/>
                  </a:cubicBezTo>
                  <a:cubicBezTo>
                    <a:pt x="0" y="43"/>
                    <a:pt x="0" y="37"/>
                    <a:pt x="0" y="27"/>
                  </a:cubicBezTo>
                  <a:cubicBezTo>
                    <a:pt x="0" y="18"/>
                    <a:pt x="0" y="11"/>
                    <a:pt x="5" y="6"/>
                  </a:cubicBezTo>
                  <a:cubicBezTo>
                    <a:pt x="9" y="2"/>
                    <a:pt x="14" y="0"/>
                    <a:pt x="20" y="0"/>
                  </a:cubicBezTo>
                  <a:cubicBezTo>
                    <a:pt x="30" y="0"/>
                    <a:pt x="38" y="6"/>
                    <a:pt x="40" y="17"/>
                  </a:cubicBezTo>
                  <a:cubicBezTo>
                    <a:pt x="29" y="17"/>
                    <a:pt x="29" y="17"/>
                    <a:pt x="29" y="17"/>
                  </a:cubicBezTo>
                  <a:cubicBezTo>
                    <a:pt x="28" y="13"/>
                    <a:pt x="25" y="9"/>
                    <a:pt x="20" y="9"/>
                  </a:cubicBezTo>
                  <a:cubicBezTo>
                    <a:pt x="17" y="9"/>
                    <a:pt x="15" y="10"/>
                    <a:pt x="13" y="12"/>
                  </a:cubicBezTo>
                  <a:cubicBezTo>
                    <a:pt x="11" y="14"/>
                    <a:pt x="10" y="17"/>
                    <a:pt x="10" y="27"/>
                  </a:cubicBezTo>
                  <a:cubicBezTo>
                    <a:pt x="10" y="38"/>
                    <a:pt x="11" y="40"/>
                    <a:pt x="13" y="43"/>
                  </a:cubicBezTo>
                  <a:cubicBezTo>
                    <a:pt x="15" y="44"/>
                    <a:pt x="17" y="45"/>
                    <a:pt x="20" y="45"/>
                  </a:cubicBezTo>
                  <a:cubicBezTo>
                    <a:pt x="25" y="45"/>
                    <a:pt x="28" y="42"/>
                    <a:pt x="29" y="38"/>
                  </a:cubicBezTo>
                  <a:cubicBezTo>
                    <a:pt x="40" y="38"/>
                    <a:pt x="40" y="38"/>
                    <a:pt x="40" y="38"/>
                  </a:cubicBezTo>
                  <a:cubicBezTo>
                    <a:pt x="38" y="49"/>
                    <a:pt x="30" y="55"/>
                    <a:pt x="20"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63" name="Freeform 53">
              <a:extLst>
                <a:ext uri="{FF2B5EF4-FFF2-40B4-BE49-F238E27FC236}">
                  <a16:creationId xmlns:a16="http://schemas.microsoft.com/office/drawing/2014/main" id="{46F48E64-D737-4B2B-BA80-93553442411C}"/>
                </a:ext>
              </a:extLst>
            </p:cNvPr>
            <p:cNvSpPr>
              <a:spLocks noEditPoints="1"/>
            </p:cNvSpPr>
            <p:nvPr/>
          </p:nvSpPr>
          <p:spPr bwMode="auto">
            <a:xfrm>
              <a:off x="5593556" y="2360613"/>
              <a:ext cx="58738" cy="79375"/>
            </a:xfrm>
            <a:custGeom>
              <a:avLst/>
              <a:gdLst>
                <a:gd name="T0" fmla="*/ 2147483647 w 41"/>
                <a:gd name="T1" fmla="*/ 2147483647 h 54"/>
                <a:gd name="T2" fmla="*/ 2147483647 w 41"/>
                <a:gd name="T3" fmla="*/ 2147483647 h 54"/>
                <a:gd name="T4" fmla="*/ 2147483647 w 41"/>
                <a:gd name="T5" fmla="*/ 2147483647 h 54"/>
                <a:gd name="T6" fmla="*/ 2147483647 w 41"/>
                <a:gd name="T7" fmla="*/ 2147483647 h 54"/>
                <a:gd name="T8" fmla="*/ 0 w 41"/>
                <a:gd name="T9" fmla="*/ 2147483647 h 54"/>
                <a:gd name="T10" fmla="*/ 0 w 41"/>
                <a:gd name="T11" fmla="*/ 0 h 54"/>
                <a:gd name="T12" fmla="*/ 2147483647 w 41"/>
                <a:gd name="T13" fmla="*/ 0 h 54"/>
                <a:gd name="T14" fmla="*/ 2147483647 w 41"/>
                <a:gd name="T15" fmla="*/ 2147483647 h 54"/>
                <a:gd name="T16" fmla="*/ 2147483647 w 41"/>
                <a:gd name="T17" fmla="*/ 2147483647 h 54"/>
                <a:gd name="T18" fmla="*/ 2147483647 w 41"/>
                <a:gd name="T19" fmla="*/ 2147483647 h 54"/>
                <a:gd name="T20" fmla="*/ 2147483647 w 41"/>
                <a:gd name="T21" fmla="*/ 2147483647 h 54"/>
                <a:gd name="T22" fmla="*/ 2147483647 w 41"/>
                <a:gd name="T23" fmla="*/ 2147483647 h 54"/>
                <a:gd name="T24" fmla="*/ 2147483647 w 41"/>
                <a:gd name="T25" fmla="*/ 2147483647 h 54"/>
                <a:gd name="T26" fmla="*/ 2147483647 w 41"/>
                <a:gd name="T27" fmla="*/ 2147483647 h 54"/>
                <a:gd name="T28" fmla="*/ 2147483647 w 41"/>
                <a:gd name="T29" fmla="*/ 2147483647 h 54"/>
                <a:gd name="T30" fmla="*/ 2147483647 w 41"/>
                <a:gd name="T31" fmla="*/ 2147483647 h 54"/>
                <a:gd name="T32" fmla="*/ 2147483647 w 41"/>
                <a:gd name="T33" fmla="*/ 2147483647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54">
                  <a:moveTo>
                    <a:pt x="29" y="54"/>
                  </a:moveTo>
                  <a:cubicBezTo>
                    <a:pt x="18" y="33"/>
                    <a:pt x="18" y="33"/>
                    <a:pt x="18" y="33"/>
                  </a:cubicBezTo>
                  <a:cubicBezTo>
                    <a:pt x="10" y="33"/>
                    <a:pt x="10" y="33"/>
                    <a:pt x="10" y="33"/>
                  </a:cubicBezTo>
                  <a:cubicBezTo>
                    <a:pt x="10" y="54"/>
                    <a:pt x="10" y="54"/>
                    <a:pt x="10" y="54"/>
                  </a:cubicBezTo>
                  <a:cubicBezTo>
                    <a:pt x="0" y="54"/>
                    <a:pt x="0" y="54"/>
                    <a:pt x="0" y="54"/>
                  </a:cubicBezTo>
                  <a:cubicBezTo>
                    <a:pt x="0" y="0"/>
                    <a:pt x="0" y="0"/>
                    <a:pt x="0" y="0"/>
                  </a:cubicBezTo>
                  <a:cubicBezTo>
                    <a:pt x="21" y="0"/>
                    <a:pt x="21" y="0"/>
                    <a:pt x="21" y="0"/>
                  </a:cubicBezTo>
                  <a:cubicBezTo>
                    <a:pt x="32" y="0"/>
                    <a:pt x="39" y="8"/>
                    <a:pt x="39" y="17"/>
                  </a:cubicBezTo>
                  <a:cubicBezTo>
                    <a:pt x="39" y="24"/>
                    <a:pt x="34" y="29"/>
                    <a:pt x="29" y="31"/>
                  </a:cubicBezTo>
                  <a:cubicBezTo>
                    <a:pt x="41" y="54"/>
                    <a:pt x="41" y="54"/>
                    <a:pt x="41" y="54"/>
                  </a:cubicBezTo>
                  <a:lnTo>
                    <a:pt x="29" y="54"/>
                  </a:lnTo>
                  <a:close/>
                  <a:moveTo>
                    <a:pt x="20" y="10"/>
                  </a:moveTo>
                  <a:cubicBezTo>
                    <a:pt x="10" y="10"/>
                    <a:pt x="10" y="10"/>
                    <a:pt x="10" y="10"/>
                  </a:cubicBezTo>
                  <a:cubicBezTo>
                    <a:pt x="10" y="24"/>
                    <a:pt x="10" y="24"/>
                    <a:pt x="10" y="24"/>
                  </a:cubicBezTo>
                  <a:cubicBezTo>
                    <a:pt x="20" y="24"/>
                    <a:pt x="20" y="24"/>
                    <a:pt x="20" y="24"/>
                  </a:cubicBezTo>
                  <a:cubicBezTo>
                    <a:pt x="25" y="24"/>
                    <a:pt x="28" y="21"/>
                    <a:pt x="28" y="17"/>
                  </a:cubicBezTo>
                  <a:cubicBezTo>
                    <a:pt x="28" y="13"/>
                    <a:pt x="25" y="10"/>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64" name="Freeform 54">
              <a:extLst>
                <a:ext uri="{FF2B5EF4-FFF2-40B4-BE49-F238E27FC236}">
                  <a16:creationId xmlns:a16="http://schemas.microsoft.com/office/drawing/2014/main" id="{E293DBD6-92DD-436A-95E0-6E743D1170AD}"/>
                </a:ext>
              </a:extLst>
            </p:cNvPr>
            <p:cNvSpPr>
              <a:spLocks/>
            </p:cNvSpPr>
            <p:nvPr/>
          </p:nvSpPr>
          <p:spPr bwMode="auto">
            <a:xfrm>
              <a:off x="5666581" y="2360613"/>
              <a:ext cx="50800" cy="79375"/>
            </a:xfrm>
            <a:custGeom>
              <a:avLst/>
              <a:gdLst>
                <a:gd name="T0" fmla="*/ 0 w 32"/>
                <a:gd name="T1" fmla="*/ 2147483647 h 50"/>
                <a:gd name="T2" fmla="*/ 0 w 32"/>
                <a:gd name="T3" fmla="*/ 0 h 50"/>
                <a:gd name="T4" fmla="*/ 2147483647 w 32"/>
                <a:gd name="T5" fmla="*/ 0 h 50"/>
                <a:gd name="T6" fmla="*/ 2147483647 w 32"/>
                <a:gd name="T7" fmla="*/ 2147483647 h 50"/>
                <a:gd name="T8" fmla="*/ 2147483647 w 32"/>
                <a:gd name="T9" fmla="*/ 2147483647 h 50"/>
                <a:gd name="T10" fmla="*/ 2147483647 w 32"/>
                <a:gd name="T11" fmla="*/ 2147483647 h 50"/>
                <a:gd name="T12" fmla="*/ 2147483647 w 32"/>
                <a:gd name="T13" fmla="*/ 2147483647 h 50"/>
                <a:gd name="T14" fmla="*/ 2147483647 w 32"/>
                <a:gd name="T15" fmla="*/ 2147483647 h 50"/>
                <a:gd name="T16" fmla="*/ 2147483647 w 32"/>
                <a:gd name="T17" fmla="*/ 2147483647 h 50"/>
                <a:gd name="T18" fmla="*/ 2147483647 w 32"/>
                <a:gd name="T19" fmla="*/ 2147483647 h 50"/>
                <a:gd name="T20" fmla="*/ 2147483647 w 32"/>
                <a:gd name="T21" fmla="*/ 2147483647 h 50"/>
                <a:gd name="T22" fmla="*/ 2147483647 w 32"/>
                <a:gd name="T23" fmla="*/ 2147483647 h 50"/>
                <a:gd name="T24" fmla="*/ 0 w 32"/>
                <a:gd name="T25" fmla="*/ 2147483647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50">
                  <a:moveTo>
                    <a:pt x="0" y="50"/>
                  </a:moveTo>
                  <a:lnTo>
                    <a:pt x="0" y="0"/>
                  </a:lnTo>
                  <a:lnTo>
                    <a:pt x="32" y="0"/>
                  </a:lnTo>
                  <a:lnTo>
                    <a:pt x="32" y="9"/>
                  </a:lnTo>
                  <a:lnTo>
                    <a:pt x="9" y="9"/>
                  </a:lnTo>
                  <a:lnTo>
                    <a:pt x="9" y="20"/>
                  </a:lnTo>
                  <a:lnTo>
                    <a:pt x="29" y="20"/>
                  </a:lnTo>
                  <a:lnTo>
                    <a:pt x="29" y="29"/>
                  </a:lnTo>
                  <a:lnTo>
                    <a:pt x="9" y="29"/>
                  </a:lnTo>
                  <a:lnTo>
                    <a:pt x="9" y="41"/>
                  </a:lnTo>
                  <a:lnTo>
                    <a:pt x="32" y="41"/>
                  </a:lnTo>
                  <a:lnTo>
                    <a:pt x="32" y="50"/>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65" name="Freeform 55">
              <a:extLst>
                <a:ext uri="{FF2B5EF4-FFF2-40B4-BE49-F238E27FC236}">
                  <a16:creationId xmlns:a16="http://schemas.microsoft.com/office/drawing/2014/main" id="{35CDCAC3-E878-42DA-98C6-4BB21C4640B9}"/>
                </a:ext>
              </a:extLst>
            </p:cNvPr>
            <p:cNvSpPr>
              <a:spLocks noEditPoints="1"/>
            </p:cNvSpPr>
            <p:nvPr/>
          </p:nvSpPr>
          <p:spPr bwMode="auto">
            <a:xfrm>
              <a:off x="5723731" y="2360613"/>
              <a:ext cx="69850" cy="79375"/>
            </a:xfrm>
            <a:custGeom>
              <a:avLst/>
              <a:gdLst>
                <a:gd name="T0" fmla="*/ 2147483647 w 44"/>
                <a:gd name="T1" fmla="*/ 2147483647 h 50"/>
                <a:gd name="T2" fmla="*/ 2147483647 w 44"/>
                <a:gd name="T3" fmla="*/ 2147483647 h 50"/>
                <a:gd name="T4" fmla="*/ 2147483647 w 44"/>
                <a:gd name="T5" fmla="*/ 2147483647 h 50"/>
                <a:gd name="T6" fmla="*/ 2147483647 w 44"/>
                <a:gd name="T7" fmla="*/ 2147483647 h 50"/>
                <a:gd name="T8" fmla="*/ 0 w 44"/>
                <a:gd name="T9" fmla="*/ 2147483647 h 50"/>
                <a:gd name="T10" fmla="*/ 2147483647 w 44"/>
                <a:gd name="T11" fmla="*/ 0 h 50"/>
                <a:gd name="T12" fmla="*/ 2147483647 w 44"/>
                <a:gd name="T13" fmla="*/ 0 h 50"/>
                <a:gd name="T14" fmla="*/ 2147483647 w 44"/>
                <a:gd name="T15" fmla="*/ 2147483647 h 50"/>
                <a:gd name="T16" fmla="*/ 2147483647 w 44"/>
                <a:gd name="T17" fmla="*/ 2147483647 h 50"/>
                <a:gd name="T18" fmla="*/ 2147483647 w 44"/>
                <a:gd name="T19" fmla="*/ 2147483647 h 50"/>
                <a:gd name="T20" fmla="*/ 2147483647 w 44"/>
                <a:gd name="T21" fmla="*/ 2147483647 h 50"/>
                <a:gd name="T22" fmla="*/ 2147483647 w 44"/>
                <a:gd name="T23" fmla="*/ 2147483647 h 50"/>
                <a:gd name="T24" fmla="*/ 2147483647 w 44"/>
                <a:gd name="T25" fmla="*/ 2147483647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 h="50">
                  <a:moveTo>
                    <a:pt x="34" y="50"/>
                  </a:moveTo>
                  <a:lnTo>
                    <a:pt x="31" y="41"/>
                  </a:lnTo>
                  <a:lnTo>
                    <a:pt x="13" y="41"/>
                  </a:lnTo>
                  <a:lnTo>
                    <a:pt x="10" y="50"/>
                  </a:lnTo>
                  <a:lnTo>
                    <a:pt x="0" y="50"/>
                  </a:lnTo>
                  <a:lnTo>
                    <a:pt x="19" y="0"/>
                  </a:lnTo>
                  <a:lnTo>
                    <a:pt x="26" y="0"/>
                  </a:lnTo>
                  <a:lnTo>
                    <a:pt x="44" y="50"/>
                  </a:lnTo>
                  <a:lnTo>
                    <a:pt x="34" y="50"/>
                  </a:lnTo>
                  <a:close/>
                  <a:moveTo>
                    <a:pt x="22" y="15"/>
                  </a:moveTo>
                  <a:lnTo>
                    <a:pt x="16" y="33"/>
                  </a:lnTo>
                  <a:lnTo>
                    <a:pt x="29" y="33"/>
                  </a:lnTo>
                  <a:lnTo>
                    <a:pt x="2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66" name="Freeform 56">
              <a:extLst>
                <a:ext uri="{FF2B5EF4-FFF2-40B4-BE49-F238E27FC236}">
                  <a16:creationId xmlns:a16="http://schemas.microsoft.com/office/drawing/2014/main" id="{83F3F065-A667-4A6F-95C5-81DC70FA98B1}"/>
                </a:ext>
              </a:extLst>
            </p:cNvPr>
            <p:cNvSpPr>
              <a:spLocks/>
            </p:cNvSpPr>
            <p:nvPr/>
          </p:nvSpPr>
          <p:spPr bwMode="auto">
            <a:xfrm>
              <a:off x="5790406" y="2360613"/>
              <a:ext cx="57150" cy="79375"/>
            </a:xfrm>
            <a:custGeom>
              <a:avLst/>
              <a:gdLst>
                <a:gd name="T0" fmla="*/ 2147483647 w 36"/>
                <a:gd name="T1" fmla="*/ 2147483647 h 50"/>
                <a:gd name="T2" fmla="*/ 2147483647 w 36"/>
                <a:gd name="T3" fmla="*/ 2147483647 h 50"/>
                <a:gd name="T4" fmla="*/ 2147483647 w 36"/>
                <a:gd name="T5" fmla="*/ 2147483647 h 50"/>
                <a:gd name="T6" fmla="*/ 2147483647 w 36"/>
                <a:gd name="T7" fmla="*/ 2147483647 h 50"/>
                <a:gd name="T8" fmla="*/ 0 w 36"/>
                <a:gd name="T9" fmla="*/ 2147483647 h 50"/>
                <a:gd name="T10" fmla="*/ 0 w 36"/>
                <a:gd name="T11" fmla="*/ 0 h 50"/>
                <a:gd name="T12" fmla="*/ 2147483647 w 36"/>
                <a:gd name="T13" fmla="*/ 0 h 50"/>
                <a:gd name="T14" fmla="*/ 2147483647 w 36"/>
                <a:gd name="T15" fmla="*/ 2147483647 h 50"/>
                <a:gd name="T16" fmla="*/ 2147483647 w 36"/>
                <a:gd name="T17" fmla="*/ 2147483647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50">
                  <a:moveTo>
                    <a:pt x="23" y="9"/>
                  </a:moveTo>
                  <a:lnTo>
                    <a:pt x="23" y="50"/>
                  </a:lnTo>
                  <a:lnTo>
                    <a:pt x="13" y="50"/>
                  </a:lnTo>
                  <a:lnTo>
                    <a:pt x="13" y="9"/>
                  </a:lnTo>
                  <a:lnTo>
                    <a:pt x="0" y="9"/>
                  </a:lnTo>
                  <a:lnTo>
                    <a:pt x="0" y="0"/>
                  </a:lnTo>
                  <a:lnTo>
                    <a:pt x="36" y="0"/>
                  </a:lnTo>
                  <a:lnTo>
                    <a:pt x="36" y="9"/>
                  </a:lnTo>
                  <a:lnTo>
                    <a:pt x="2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67" name="Rectangle 57">
              <a:extLst>
                <a:ext uri="{FF2B5EF4-FFF2-40B4-BE49-F238E27FC236}">
                  <a16:creationId xmlns:a16="http://schemas.microsoft.com/office/drawing/2014/main" id="{6A741C55-1B1C-4015-9189-D3CC8FB80A9C}"/>
                </a:ext>
              </a:extLst>
            </p:cNvPr>
            <p:cNvSpPr>
              <a:spLocks noChangeArrowheads="1"/>
            </p:cNvSpPr>
            <p:nvPr/>
          </p:nvSpPr>
          <p:spPr bwMode="auto">
            <a:xfrm>
              <a:off x="5860256" y="2360613"/>
              <a:ext cx="15875" cy="79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68" name="Freeform 58">
              <a:extLst>
                <a:ext uri="{FF2B5EF4-FFF2-40B4-BE49-F238E27FC236}">
                  <a16:creationId xmlns:a16="http://schemas.microsoft.com/office/drawing/2014/main" id="{835D3A11-5A26-4548-B3AD-D65C53038652}"/>
                </a:ext>
              </a:extLst>
            </p:cNvPr>
            <p:cNvSpPr>
              <a:spLocks/>
            </p:cNvSpPr>
            <p:nvPr/>
          </p:nvSpPr>
          <p:spPr bwMode="auto">
            <a:xfrm>
              <a:off x="5884068" y="2360613"/>
              <a:ext cx="65088" cy="79375"/>
            </a:xfrm>
            <a:custGeom>
              <a:avLst/>
              <a:gdLst>
                <a:gd name="T0" fmla="*/ 2147483647 w 41"/>
                <a:gd name="T1" fmla="*/ 2147483647 h 50"/>
                <a:gd name="T2" fmla="*/ 2147483647 w 41"/>
                <a:gd name="T3" fmla="*/ 2147483647 h 50"/>
                <a:gd name="T4" fmla="*/ 0 w 41"/>
                <a:gd name="T5" fmla="*/ 0 h 50"/>
                <a:gd name="T6" fmla="*/ 2147483647 w 41"/>
                <a:gd name="T7" fmla="*/ 0 h 50"/>
                <a:gd name="T8" fmla="*/ 2147483647 w 41"/>
                <a:gd name="T9" fmla="*/ 2147483647 h 50"/>
                <a:gd name="T10" fmla="*/ 2147483647 w 41"/>
                <a:gd name="T11" fmla="*/ 0 h 50"/>
                <a:gd name="T12" fmla="*/ 2147483647 w 41"/>
                <a:gd name="T13" fmla="*/ 0 h 50"/>
                <a:gd name="T14" fmla="*/ 2147483647 w 41"/>
                <a:gd name="T15" fmla="*/ 2147483647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 h="50">
                  <a:moveTo>
                    <a:pt x="24" y="50"/>
                  </a:moveTo>
                  <a:lnTo>
                    <a:pt x="17" y="50"/>
                  </a:lnTo>
                  <a:lnTo>
                    <a:pt x="0" y="0"/>
                  </a:lnTo>
                  <a:lnTo>
                    <a:pt x="10" y="0"/>
                  </a:lnTo>
                  <a:lnTo>
                    <a:pt x="20" y="33"/>
                  </a:lnTo>
                  <a:lnTo>
                    <a:pt x="30" y="0"/>
                  </a:lnTo>
                  <a:lnTo>
                    <a:pt x="41" y="0"/>
                  </a:lnTo>
                  <a:lnTo>
                    <a:pt x="2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69" name="Freeform 59">
              <a:extLst>
                <a:ext uri="{FF2B5EF4-FFF2-40B4-BE49-F238E27FC236}">
                  <a16:creationId xmlns:a16="http://schemas.microsoft.com/office/drawing/2014/main" id="{B23E1FD9-65C1-416E-B0A0-8932649A8F71}"/>
                </a:ext>
              </a:extLst>
            </p:cNvPr>
            <p:cNvSpPr>
              <a:spLocks/>
            </p:cNvSpPr>
            <p:nvPr/>
          </p:nvSpPr>
          <p:spPr bwMode="auto">
            <a:xfrm>
              <a:off x="5958681" y="2360613"/>
              <a:ext cx="52388" cy="79375"/>
            </a:xfrm>
            <a:custGeom>
              <a:avLst/>
              <a:gdLst>
                <a:gd name="T0" fmla="*/ 0 w 33"/>
                <a:gd name="T1" fmla="*/ 2147483647 h 50"/>
                <a:gd name="T2" fmla="*/ 0 w 33"/>
                <a:gd name="T3" fmla="*/ 0 h 50"/>
                <a:gd name="T4" fmla="*/ 2147483647 w 33"/>
                <a:gd name="T5" fmla="*/ 0 h 50"/>
                <a:gd name="T6" fmla="*/ 2147483647 w 33"/>
                <a:gd name="T7" fmla="*/ 2147483647 h 50"/>
                <a:gd name="T8" fmla="*/ 2147483647 w 33"/>
                <a:gd name="T9" fmla="*/ 2147483647 h 50"/>
                <a:gd name="T10" fmla="*/ 2147483647 w 33"/>
                <a:gd name="T11" fmla="*/ 2147483647 h 50"/>
                <a:gd name="T12" fmla="*/ 2147483647 w 33"/>
                <a:gd name="T13" fmla="*/ 2147483647 h 50"/>
                <a:gd name="T14" fmla="*/ 2147483647 w 33"/>
                <a:gd name="T15" fmla="*/ 2147483647 h 50"/>
                <a:gd name="T16" fmla="*/ 2147483647 w 33"/>
                <a:gd name="T17" fmla="*/ 2147483647 h 50"/>
                <a:gd name="T18" fmla="*/ 2147483647 w 33"/>
                <a:gd name="T19" fmla="*/ 2147483647 h 50"/>
                <a:gd name="T20" fmla="*/ 2147483647 w 33"/>
                <a:gd name="T21" fmla="*/ 2147483647 h 50"/>
                <a:gd name="T22" fmla="*/ 2147483647 w 33"/>
                <a:gd name="T23" fmla="*/ 2147483647 h 50"/>
                <a:gd name="T24" fmla="*/ 0 w 33"/>
                <a:gd name="T25" fmla="*/ 2147483647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50">
                  <a:moveTo>
                    <a:pt x="0" y="50"/>
                  </a:moveTo>
                  <a:lnTo>
                    <a:pt x="0" y="0"/>
                  </a:lnTo>
                  <a:lnTo>
                    <a:pt x="33" y="0"/>
                  </a:lnTo>
                  <a:lnTo>
                    <a:pt x="33" y="9"/>
                  </a:lnTo>
                  <a:lnTo>
                    <a:pt x="9" y="9"/>
                  </a:lnTo>
                  <a:lnTo>
                    <a:pt x="9" y="20"/>
                  </a:lnTo>
                  <a:lnTo>
                    <a:pt x="29" y="20"/>
                  </a:lnTo>
                  <a:lnTo>
                    <a:pt x="29" y="29"/>
                  </a:lnTo>
                  <a:lnTo>
                    <a:pt x="9" y="29"/>
                  </a:lnTo>
                  <a:lnTo>
                    <a:pt x="9" y="41"/>
                  </a:lnTo>
                  <a:lnTo>
                    <a:pt x="33" y="41"/>
                  </a:lnTo>
                  <a:lnTo>
                    <a:pt x="33" y="50"/>
                  </a:ln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思源黑体" panose="020B0400000000000000" pitchFamily="34" charset="-122"/>
                <a:ea typeface="思源黑体" panose="020B0400000000000000" pitchFamily="34" charset="-122"/>
                <a:sym typeface="思源黑体" panose="020B0400000000000000" pitchFamily="34" charset="-122"/>
              </a:endParaRPr>
            </a:p>
          </p:txBody>
        </p:sp>
      </p:grpSp>
      <p:sp>
        <p:nvSpPr>
          <p:cNvPr id="98" name="KSO_Shape">
            <a:extLst>
              <a:ext uri="{FF2B5EF4-FFF2-40B4-BE49-F238E27FC236}">
                <a16:creationId xmlns:a16="http://schemas.microsoft.com/office/drawing/2014/main" id="{C815193E-7410-47A5-989A-3BD5F7BC6CD0}"/>
              </a:ext>
            </a:extLst>
          </p:cNvPr>
          <p:cNvSpPr/>
          <p:nvPr/>
        </p:nvSpPr>
        <p:spPr bwMode="auto">
          <a:xfrm>
            <a:off x="1527887" y="5310992"/>
            <a:ext cx="330200" cy="246062"/>
          </a:xfrm>
          <a:custGeom>
            <a:avLst/>
            <a:gdLst/>
            <a:ahLst/>
            <a:cxnLst/>
            <a:rect l="l" t="t" r="r" b="b"/>
            <a:pathLst>
              <a:path w="1439795" h="1078336">
                <a:moveTo>
                  <a:pt x="1320032" y="0"/>
                </a:moveTo>
                <a:lnTo>
                  <a:pt x="1439795" y="108600"/>
                </a:lnTo>
                <a:lnTo>
                  <a:pt x="560454" y="1078336"/>
                </a:lnTo>
                <a:lnTo>
                  <a:pt x="0" y="570126"/>
                </a:lnTo>
                <a:lnTo>
                  <a:pt x="100041" y="459801"/>
                </a:lnTo>
                <a:lnTo>
                  <a:pt x="540731" y="859412"/>
                </a:ln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15" name="矩形 99">
            <a:extLst>
              <a:ext uri="{FF2B5EF4-FFF2-40B4-BE49-F238E27FC236}">
                <a16:creationId xmlns:a16="http://schemas.microsoft.com/office/drawing/2014/main" id="{2C72F722-59EF-4347-9B43-792E63E84BC8}"/>
              </a:ext>
            </a:extLst>
          </p:cNvPr>
          <p:cNvSpPr>
            <a:spLocks noChangeArrowheads="1"/>
          </p:cNvSpPr>
          <p:nvPr/>
        </p:nvSpPr>
        <p:spPr bwMode="auto">
          <a:xfrm>
            <a:off x="2037476" y="3216919"/>
            <a:ext cx="3106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dirty="0">
                <a:solidFill>
                  <a:schemeClr val="bg1"/>
                </a:solidFill>
              </a:rPr>
              <a:t>TF-IDF :bag-of-word to represent text features</a:t>
            </a:r>
          </a:p>
          <a:p>
            <a:r>
              <a:rPr lang="en-US" altLang="zh-CN" dirty="0">
                <a:solidFill>
                  <a:schemeClr val="bg1"/>
                </a:solidFill>
              </a:rPr>
              <a:t>Word embeddings: Word vectors for the text features </a:t>
            </a:r>
            <a:endParaRPr lang="zh-CN" altLang="en-US"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7416" name="矩形 100">
            <a:extLst>
              <a:ext uri="{FF2B5EF4-FFF2-40B4-BE49-F238E27FC236}">
                <a16:creationId xmlns:a16="http://schemas.microsoft.com/office/drawing/2014/main" id="{CB4B64C2-10DD-4B19-B428-572E874AA80F}"/>
              </a:ext>
            </a:extLst>
          </p:cNvPr>
          <p:cNvSpPr>
            <a:spLocks noChangeArrowheads="1"/>
          </p:cNvSpPr>
          <p:nvPr/>
        </p:nvSpPr>
        <p:spPr bwMode="auto">
          <a:xfrm>
            <a:off x="1849356" y="1976268"/>
            <a:ext cx="46743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2800"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Word Embeddings </a:t>
            </a:r>
          </a:p>
          <a:p>
            <a:pPr eaLnBrk="1" hangingPunct="1"/>
            <a:r>
              <a:rPr lang="en-US" altLang="zh-CN" sz="2800"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Implemented by Doc2Vec</a:t>
            </a:r>
            <a:endParaRPr lang="zh-CN" altLang="en-US" sz="2800"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6" name="KSO_Shape">
            <a:extLst>
              <a:ext uri="{FF2B5EF4-FFF2-40B4-BE49-F238E27FC236}">
                <a16:creationId xmlns:a16="http://schemas.microsoft.com/office/drawing/2014/main" id="{40CC8161-1403-43E0-92AA-E44A92ED1062}"/>
              </a:ext>
            </a:extLst>
          </p:cNvPr>
          <p:cNvSpPr/>
          <p:nvPr/>
        </p:nvSpPr>
        <p:spPr bwMode="auto">
          <a:xfrm>
            <a:off x="1527887" y="3252638"/>
            <a:ext cx="330200" cy="246062"/>
          </a:xfrm>
          <a:custGeom>
            <a:avLst/>
            <a:gdLst/>
            <a:ahLst/>
            <a:cxnLst/>
            <a:rect l="l" t="t" r="r" b="b"/>
            <a:pathLst>
              <a:path w="1439795" h="1078336">
                <a:moveTo>
                  <a:pt x="1320032" y="0"/>
                </a:moveTo>
                <a:lnTo>
                  <a:pt x="1439795" y="108600"/>
                </a:lnTo>
                <a:lnTo>
                  <a:pt x="560454" y="1078336"/>
                </a:lnTo>
                <a:lnTo>
                  <a:pt x="0" y="570126"/>
                </a:lnTo>
                <a:lnTo>
                  <a:pt x="100041" y="459801"/>
                </a:lnTo>
                <a:lnTo>
                  <a:pt x="540731" y="859412"/>
                </a:ln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68" name="文本框 67">
            <a:extLst>
              <a:ext uri="{FF2B5EF4-FFF2-40B4-BE49-F238E27FC236}">
                <a16:creationId xmlns:a16="http://schemas.microsoft.com/office/drawing/2014/main" id="{742834FE-2643-4B96-ADF0-04614DCC8DFC}"/>
              </a:ext>
            </a:extLst>
          </p:cNvPr>
          <p:cNvSpPr txBox="1"/>
          <p:nvPr/>
        </p:nvSpPr>
        <p:spPr>
          <a:xfrm>
            <a:off x="876166" y="486346"/>
            <a:ext cx="8110178" cy="1200329"/>
          </a:xfrm>
          <a:prstGeom prst="rect">
            <a:avLst/>
          </a:prstGeom>
          <a:noFill/>
        </p:spPr>
        <p:txBody>
          <a:bodyPr wrap="square" rtlCol="0">
            <a:spAutoFit/>
          </a:bodyPr>
          <a:lstStyle/>
          <a:p>
            <a:r>
              <a:rPr lang="en-US" altLang="zh-CN" sz="3600" dirty="0">
                <a:solidFill>
                  <a:schemeClr val="accent1">
                    <a:lumMod val="60000"/>
                    <a:lumOff val="40000"/>
                  </a:schemeClr>
                </a:solidFill>
              </a:rPr>
              <a:t>Some innovative methods </a:t>
            </a:r>
          </a:p>
          <a:p>
            <a:r>
              <a:rPr lang="en-US" altLang="zh-CN" sz="3600" dirty="0">
                <a:solidFill>
                  <a:schemeClr val="accent1">
                    <a:lumMod val="60000"/>
                    <a:lumOff val="40000"/>
                  </a:schemeClr>
                </a:solidFill>
              </a:rPr>
              <a:t>we have tried:</a:t>
            </a:r>
            <a:endParaRPr lang="zh-CN" altLang="en-US" sz="3600" dirty="0">
              <a:solidFill>
                <a:schemeClr val="accent1">
                  <a:lumMod val="60000"/>
                  <a:lumOff val="40000"/>
                </a:schemeClr>
              </a:solidFill>
            </a:endParaRPr>
          </a:p>
        </p:txBody>
      </p:sp>
      <p:sp>
        <p:nvSpPr>
          <p:cNvPr id="70" name="矩形 99">
            <a:extLst>
              <a:ext uri="{FF2B5EF4-FFF2-40B4-BE49-F238E27FC236}">
                <a16:creationId xmlns:a16="http://schemas.microsoft.com/office/drawing/2014/main" id="{7556AD18-4220-4C4E-9FA1-1E1060DFC897}"/>
              </a:ext>
            </a:extLst>
          </p:cNvPr>
          <p:cNvSpPr>
            <a:spLocks noChangeArrowheads="1"/>
          </p:cNvSpPr>
          <p:nvPr/>
        </p:nvSpPr>
        <p:spPr bwMode="auto">
          <a:xfrm>
            <a:off x="2043984" y="4980791"/>
            <a:ext cx="310673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16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The contextual information remains intact when tokenizing the text, hence more accurate</a:t>
            </a:r>
            <a:endParaRPr lang="zh-CN" altLang="en-US" sz="16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矩形 5">
            <a:extLst>
              <a:ext uri="{FF2B5EF4-FFF2-40B4-BE49-F238E27FC236}">
                <a16:creationId xmlns:a16="http://schemas.microsoft.com/office/drawing/2014/main" id="{29CFDE74-737D-498C-BA1D-BE35AED49960}"/>
              </a:ext>
            </a:extLst>
          </p:cNvPr>
          <p:cNvSpPr>
            <a:spLocks noChangeArrowheads="1"/>
          </p:cNvSpPr>
          <p:nvPr/>
        </p:nvSpPr>
        <p:spPr bwMode="auto">
          <a:xfrm>
            <a:off x="6313488" y="1844675"/>
            <a:ext cx="50180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endParaRPr lang="zh-CN" altLang="en-US"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221" name="矩形 9">
            <a:extLst>
              <a:ext uri="{FF2B5EF4-FFF2-40B4-BE49-F238E27FC236}">
                <a16:creationId xmlns:a16="http://schemas.microsoft.com/office/drawing/2014/main" id="{1C7B0988-D573-44F4-B882-60FCA0825194}"/>
              </a:ext>
            </a:extLst>
          </p:cNvPr>
          <p:cNvSpPr>
            <a:spLocks noChangeArrowheads="1"/>
          </p:cNvSpPr>
          <p:nvPr/>
        </p:nvSpPr>
        <p:spPr bwMode="auto">
          <a:xfrm>
            <a:off x="4724400" y="5064418"/>
            <a:ext cx="2225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Uppercase to lowercase</a:t>
            </a:r>
            <a:endParaRPr lang="zh-CN" altLang="en-US"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1" name="椭圆 10">
            <a:extLst>
              <a:ext uri="{FF2B5EF4-FFF2-40B4-BE49-F238E27FC236}">
                <a16:creationId xmlns:a16="http://schemas.microsoft.com/office/drawing/2014/main" id="{37D39361-CEDB-4C9C-AA03-157D43260A90}"/>
              </a:ext>
            </a:extLst>
          </p:cNvPr>
          <p:cNvSpPr/>
          <p:nvPr/>
        </p:nvSpPr>
        <p:spPr>
          <a:xfrm>
            <a:off x="4630738" y="5212055"/>
            <a:ext cx="74612" cy="74613"/>
          </a:xfrm>
          <a:prstGeom prst="ellipse">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223" name="矩形 11">
            <a:extLst>
              <a:ext uri="{FF2B5EF4-FFF2-40B4-BE49-F238E27FC236}">
                <a16:creationId xmlns:a16="http://schemas.microsoft.com/office/drawing/2014/main" id="{1A9C5AE8-B14F-44DB-9063-B001CF21F3C4}"/>
              </a:ext>
            </a:extLst>
          </p:cNvPr>
          <p:cNvSpPr>
            <a:spLocks noChangeArrowheads="1"/>
          </p:cNvSpPr>
          <p:nvPr/>
        </p:nvSpPr>
        <p:spPr bwMode="auto">
          <a:xfrm>
            <a:off x="4724400" y="5359693"/>
            <a:ext cx="25440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Remove punctuation marks</a:t>
            </a:r>
            <a:endParaRPr lang="zh-CN" altLang="en-US"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3" name="椭圆 12">
            <a:extLst>
              <a:ext uri="{FF2B5EF4-FFF2-40B4-BE49-F238E27FC236}">
                <a16:creationId xmlns:a16="http://schemas.microsoft.com/office/drawing/2014/main" id="{8A58E79D-5583-4289-B5F3-A08CDA5A04C8}"/>
              </a:ext>
            </a:extLst>
          </p:cNvPr>
          <p:cNvSpPr/>
          <p:nvPr/>
        </p:nvSpPr>
        <p:spPr>
          <a:xfrm>
            <a:off x="4630738" y="5507330"/>
            <a:ext cx="74612" cy="74613"/>
          </a:xfrm>
          <a:prstGeom prst="ellipse">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225" name="矩形 13">
            <a:extLst>
              <a:ext uri="{FF2B5EF4-FFF2-40B4-BE49-F238E27FC236}">
                <a16:creationId xmlns:a16="http://schemas.microsoft.com/office/drawing/2014/main" id="{BB62616F-92DE-4747-B147-9E3FCB97F909}"/>
              </a:ext>
            </a:extLst>
          </p:cNvPr>
          <p:cNvSpPr>
            <a:spLocks noChangeArrowheads="1"/>
          </p:cNvSpPr>
          <p:nvPr/>
        </p:nvSpPr>
        <p:spPr bwMode="auto">
          <a:xfrm>
            <a:off x="4724400" y="5654968"/>
            <a:ext cx="4239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Replace weblink with the title of the webpage…</a:t>
            </a:r>
            <a:endParaRPr lang="zh-CN" altLang="en-US"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5" name="椭圆 14">
            <a:extLst>
              <a:ext uri="{FF2B5EF4-FFF2-40B4-BE49-F238E27FC236}">
                <a16:creationId xmlns:a16="http://schemas.microsoft.com/office/drawing/2014/main" id="{44C03649-BC0D-45B7-BC03-0520A9F41AC0}"/>
              </a:ext>
            </a:extLst>
          </p:cNvPr>
          <p:cNvSpPr/>
          <p:nvPr/>
        </p:nvSpPr>
        <p:spPr>
          <a:xfrm>
            <a:off x="4630738" y="5802605"/>
            <a:ext cx="74612" cy="76200"/>
          </a:xfrm>
          <a:prstGeom prst="ellipse">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8" name="椭圆 17">
            <a:extLst>
              <a:ext uri="{FF2B5EF4-FFF2-40B4-BE49-F238E27FC236}">
                <a16:creationId xmlns:a16="http://schemas.microsoft.com/office/drawing/2014/main" id="{AD7D14D8-EE07-425C-B462-3240D45833B1}"/>
              </a:ext>
            </a:extLst>
          </p:cNvPr>
          <p:cNvSpPr>
            <a:spLocks noChangeAspect="1"/>
          </p:cNvSpPr>
          <p:nvPr/>
        </p:nvSpPr>
        <p:spPr>
          <a:xfrm>
            <a:off x="2583846" y="2754298"/>
            <a:ext cx="1260475" cy="12604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19" name="椭圆 18">
            <a:extLst>
              <a:ext uri="{FF2B5EF4-FFF2-40B4-BE49-F238E27FC236}">
                <a16:creationId xmlns:a16="http://schemas.microsoft.com/office/drawing/2014/main" id="{420CAAEB-C3CE-4E48-AB10-94CA006D97AC}"/>
              </a:ext>
            </a:extLst>
          </p:cNvPr>
          <p:cNvSpPr>
            <a:spLocks noChangeAspect="1"/>
          </p:cNvSpPr>
          <p:nvPr/>
        </p:nvSpPr>
        <p:spPr>
          <a:xfrm>
            <a:off x="5437183" y="2754298"/>
            <a:ext cx="1260475" cy="12604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20" name="椭圆 19">
            <a:extLst>
              <a:ext uri="{FF2B5EF4-FFF2-40B4-BE49-F238E27FC236}">
                <a16:creationId xmlns:a16="http://schemas.microsoft.com/office/drawing/2014/main" id="{37BB7EEC-56A8-4325-89C5-68E6B583C89B}"/>
              </a:ext>
            </a:extLst>
          </p:cNvPr>
          <p:cNvSpPr>
            <a:spLocks noChangeAspect="1"/>
          </p:cNvSpPr>
          <p:nvPr/>
        </p:nvSpPr>
        <p:spPr>
          <a:xfrm>
            <a:off x="8236738" y="2754298"/>
            <a:ext cx="1260475" cy="12604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232" name="矩形 20">
            <a:extLst>
              <a:ext uri="{FF2B5EF4-FFF2-40B4-BE49-F238E27FC236}">
                <a16:creationId xmlns:a16="http://schemas.microsoft.com/office/drawing/2014/main" id="{27A95BCA-4DB6-4FE9-AE67-3EC5897E7087}"/>
              </a:ext>
            </a:extLst>
          </p:cNvPr>
          <p:cNvSpPr>
            <a:spLocks noChangeArrowheads="1"/>
          </p:cNvSpPr>
          <p:nvPr/>
        </p:nvSpPr>
        <p:spPr bwMode="auto">
          <a:xfrm>
            <a:off x="2546355" y="3230645"/>
            <a:ext cx="12636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Tokenization</a:t>
            </a:r>
            <a:endParaRPr lang="zh-CN" altLang="en-US"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233" name="矩形 21">
            <a:extLst>
              <a:ext uri="{FF2B5EF4-FFF2-40B4-BE49-F238E27FC236}">
                <a16:creationId xmlns:a16="http://schemas.microsoft.com/office/drawing/2014/main" id="{9E75D906-4F2A-4B75-B662-8E0F1211962B}"/>
              </a:ext>
            </a:extLst>
          </p:cNvPr>
          <p:cNvSpPr>
            <a:spLocks noChangeArrowheads="1"/>
          </p:cNvSpPr>
          <p:nvPr/>
        </p:nvSpPr>
        <p:spPr bwMode="auto">
          <a:xfrm>
            <a:off x="5349114" y="3237499"/>
            <a:ext cx="14366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URL Extraction</a:t>
            </a:r>
            <a:endParaRPr lang="zh-CN" altLang="en-US"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9234" name="矩形 22">
            <a:extLst>
              <a:ext uri="{FF2B5EF4-FFF2-40B4-BE49-F238E27FC236}">
                <a16:creationId xmlns:a16="http://schemas.microsoft.com/office/drawing/2014/main" id="{3315A41E-5CCB-4C9D-8ACF-9D182782CD68}"/>
              </a:ext>
            </a:extLst>
          </p:cNvPr>
          <p:cNvSpPr>
            <a:spLocks noChangeArrowheads="1"/>
          </p:cNvSpPr>
          <p:nvPr/>
        </p:nvSpPr>
        <p:spPr bwMode="auto">
          <a:xfrm>
            <a:off x="8164862" y="3230646"/>
            <a:ext cx="14042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Normalization</a:t>
            </a:r>
            <a:endParaRPr lang="zh-CN" altLang="en-US" sz="14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grpSp>
        <p:nvGrpSpPr>
          <p:cNvPr id="24" name="组合 23">
            <a:extLst>
              <a:ext uri="{FF2B5EF4-FFF2-40B4-BE49-F238E27FC236}">
                <a16:creationId xmlns:a16="http://schemas.microsoft.com/office/drawing/2014/main" id="{EABC0E23-23C4-4B3A-B03B-5DE8888F9360}"/>
              </a:ext>
            </a:extLst>
          </p:cNvPr>
          <p:cNvGrpSpPr/>
          <p:nvPr/>
        </p:nvGrpSpPr>
        <p:grpSpPr>
          <a:xfrm>
            <a:off x="1208876" y="369288"/>
            <a:ext cx="7658100" cy="1200329"/>
            <a:chOff x="1208876" y="369288"/>
            <a:chExt cx="7658100" cy="1200329"/>
          </a:xfrm>
        </p:grpSpPr>
        <p:sp>
          <p:nvSpPr>
            <p:cNvPr id="25" name="文本框 24">
              <a:extLst>
                <a:ext uri="{FF2B5EF4-FFF2-40B4-BE49-F238E27FC236}">
                  <a16:creationId xmlns:a16="http://schemas.microsoft.com/office/drawing/2014/main" id="{7A43BA89-DEA7-4B43-AEFA-5771C73327EF}"/>
                </a:ext>
              </a:extLst>
            </p:cNvPr>
            <p:cNvSpPr txBox="1"/>
            <p:nvPr/>
          </p:nvSpPr>
          <p:spPr>
            <a:xfrm>
              <a:off x="1208876" y="369288"/>
              <a:ext cx="7658100" cy="1200329"/>
            </a:xfrm>
            <a:prstGeom prst="rect">
              <a:avLst/>
            </a:prstGeom>
            <a:noFill/>
          </p:spPr>
          <p:txBody>
            <a:bodyPr wrap="square" rtlCol="0">
              <a:spAutoFit/>
            </a:bodyPr>
            <a:lstStyle/>
            <a:p>
              <a:r>
                <a:rPr lang="en-US" altLang="zh-CN" sz="3600"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Some NLP data cleaning techniques: </a:t>
              </a:r>
              <a:endParaRPr lang="zh-CN" altLang="en-US" sz="3600" dirty="0">
                <a:solidFill>
                  <a:schemeClr val="accent1"/>
                </a:solidFill>
              </a:endParaRPr>
            </a:p>
          </p:txBody>
        </p:sp>
        <p:sp>
          <p:nvSpPr>
            <p:cNvPr id="26" name="文本框 25">
              <a:extLst>
                <a:ext uri="{FF2B5EF4-FFF2-40B4-BE49-F238E27FC236}">
                  <a16:creationId xmlns:a16="http://schemas.microsoft.com/office/drawing/2014/main" id="{329720BC-EE3C-4546-9BB3-88733A41BE63}"/>
                </a:ext>
              </a:extLst>
            </p:cNvPr>
            <p:cNvSpPr txBox="1"/>
            <p:nvPr/>
          </p:nvSpPr>
          <p:spPr>
            <a:xfrm>
              <a:off x="1208876" y="797317"/>
              <a:ext cx="7658100" cy="307777"/>
            </a:xfrm>
            <a:prstGeom prst="rect">
              <a:avLst/>
            </a:prstGeom>
            <a:noFill/>
          </p:spPr>
          <p:txBody>
            <a:bodyPr wrap="square" rtlCol="0">
              <a:spAutoFit/>
            </a:bodyPr>
            <a:lstStyle/>
            <a:p>
              <a:endParaRPr lang="zh-CN" altLang="en-US" sz="1400" dirty="0">
                <a:solidFill>
                  <a:schemeClr val="bg2"/>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EF8CD789-145A-4605-91D4-5F71381544D5}"/>
              </a:ext>
            </a:extLst>
          </p:cNvPr>
          <p:cNvSpPr>
            <a:spLocks noGrp="1"/>
          </p:cNvSpPr>
          <p:nvPr>
            <p:ph type="pic" sz="quarter" idx="10"/>
          </p:nvPr>
        </p:nvSpPr>
        <p:spPr/>
      </p:sp>
      <p:pic>
        <p:nvPicPr>
          <p:cNvPr id="3" name="图片 2">
            <a:extLst>
              <a:ext uri="{FF2B5EF4-FFF2-40B4-BE49-F238E27FC236}">
                <a16:creationId xmlns:a16="http://schemas.microsoft.com/office/drawing/2014/main" id="{A7214F30-30C8-46C8-989D-D508CE55394A}"/>
              </a:ext>
            </a:extLst>
          </p:cNvPr>
          <p:cNvPicPr>
            <a:picLocks noChangeAspect="1"/>
          </p:cNvPicPr>
          <p:nvPr/>
        </p:nvPicPr>
        <p:blipFill>
          <a:blip r:embed="rId2"/>
          <a:stretch>
            <a:fillRect/>
          </a:stretch>
        </p:blipFill>
        <p:spPr>
          <a:xfrm>
            <a:off x="4267200" y="1797298"/>
            <a:ext cx="7298372" cy="3873003"/>
          </a:xfrm>
          <a:prstGeom prst="rect">
            <a:avLst/>
          </a:prstGeom>
        </p:spPr>
      </p:pic>
      <p:sp>
        <p:nvSpPr>
          <p:cNvPr id="5" name="文本框 4">
            <a:extLst>
              <a:ext uri="{FF2B5EF4-FFF2-40B4-BE49-F238E27FC236}">
                <a16:creationId xmlns:a16="http://schemas.microsoft.com/office/drawing/2014/main" id="{D65F879F-174E-41DC-97B1-5DE5F3C821C2}"/>
              </a:ext>
            </a:extLst>
          </p:cNvPr>
          <p:cNvSpPr txBox="1"/>
          <p:nvPr/>
        </p:nvSpPr>
        <p:spPr>
          <a:xfrm>
            <a:off x="876166" y="486346"/>
            <a:ext cx="8110178" cy="1200329"/>
          </a:xfrm>
          <a:prstGeom prst="rect">
            <a:avLst/>
          </a:prstGeom>
          <a:noFill/>
        </p:spPr>
        <p:txBody>
          <a:bodyPr wrap="square" rtlCol="0">
            <a:spAutoFit/>
          </a:bodyPr>
          <a:lstStyle/>
          <a:p>
            <a:r>
              <a:rPr lang="en-US" altLang="zh-CN" sz="3600" dirty="0">
                <a:solidFill>
                  <a:schemeClr val="accent1">
                    <a:lumMod val="60000"/>
                    <a:lumOff val="40000"/>
                  </a:schemeClr>
                </a:solidFill>
              </a:rPr>
              <a:t>Visual representation of Doc2Vec models:</a:t>
            </a:r>
            <a:endParaRPr lang="zh-CN" altLang="en-US" sz="3600" dirty="0">
              <a:solidFill>
                <a:schemeClr val="accent1">
                  <a:lumMod val="60000"/>
                  <a:lumOff val="40000"/>
                </a:schemeClr>
              </a:solidFill>
            </a:endParaRPr>
          </a:p>
        </p:txBody>
      </p:sp>
      <p:sp>
        <p:nvSpPr>
          <p:cNvPr id="6" name="矩形 99">
            <a:extLst>
              <a:ext uri="{FF2B5EF4-FFF2-40B4-BE49-F238E27FC236}">
                <a16:creationId xmlns:a16="http://schemas.microsoft.com/office/drawing/2014/main" id="{762FF3E6-45A4-4CC9-9141-EC0EF1CB71F7}"/>
              </a:ext>
            </a:extLst>
          </p:cNvPr>
          <p:cNvSpPr>
            <a:spLocks noChangeArrowheads="1"/>
          </p:cNvSpPr>
          <p:nvPr/>
        </p:nvSpPr>
        <p:spPr bwMode="auto">
          <a:xfrm>
            <a:off x="349155" y="3001032"/>
            <a:ext cx="366404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000"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An analogy: </a:t>
            </a:r>
          </a:p>
          <a:p>
            <a:r>
              <a:rPr lang="en-US" altLang="zh-CN"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Convolutional Neural Network</a:t>
            </a:r>
          </a:p>
          <a:p>
            <a:endParaRPr lang="en-US" altLang="zh-CN"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a:p>
            <a:r>
              <a:rPr lang="en-US" altLang="zh-CN"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rPr>
              <a:t>Both use a kernel to scan through the neighboring data field to extract the structural information</a:t>
            </a:r>
            <a:endParaRPr lang="zh-CN" altLang="en-US" dirty="0">
              <a:solidFill>
                <a:schemeClr val="bg1"/>
              </a:solidFill>
              <a:latin typeface="思源黑体" panose="020B0400000000000000" pitchFamily="34" charset="-122"/>
              <a:ea typeface="思源黑体" panose="020B0400000000000000" pitchFamily="34" charset="-122"/>
              <a:sym typeface="思源黑体" panose="020B0400000000000000" pitchFamily="34" charset="-122"/>
            </a:endParaRPr>
          </a:p>
        </p:txBody>
      </p:sp>
    </p:spTree>
    <p:extLst>
      <p:ext uri="{BB962C8B-B14F-4D97-AF65-F5344CB8AC3E}">
        <p14:creationId xmlns:p14="http://schemas.microsoft.com/office/powerpoint/2010/main" val="2328006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338877-FF5B-4870-8D38-F943F90432AD}"/>
              </a:ext>
            </a:extLst>
          </p:cNvPr>
          <p:cNvPicPr>
            <a:picLocks noChangeAspect="1"/>
          </p:cNvPicPr>
          <p:nvPr/>
        </p:nvPicPr>
        <p:blipFill rotWithShape="1">
          <a:blip r:embed="rId2"/>
          <a:srcRect l="11000" t="41334" r="58333" b="21334"/>
          <a:stretch/>
        </p:blipFill>
        <p:spPr>
          <a:xfrm>
            <a:off x="8090358" y="1929604"/>
            <a:ext cx="4101641" cy="2808732"/>
          </a:xfrm>
          <a:prstGeom prst="rect">
            <a:avLst/>
          </a:prstGeom>
        </p:spPr>
      </p:pic>
      <p:sp>
        <p:nvSpPr>
          <p:cNvPr id="5" name="文本框 4">
            <a:extLst>
              <a:ext uri="{FF2B5EF4-FFF2-40B4-BE49-F238E27FC236}">
                <a16:creationId xmlns:a16="http://schemas.microsoft.com/office/drawing/2014/main" id="{006BDDFE-9F1F-4773-B8A6-4EE0A10B9328}"/>
              </a:ext>
            </a:extLst>
          </p:cNvPr>
          <p:cNvSpPr txBox="1"/>
          <p:nvPr/>
        </p:nvSpPr>
        <p:spPr>
          <a:xfrm>
            <a:off x="876166" y="486346"/>
            <a:ext cx="8110178" cy="646331"/>
          </a:xfrm>
          <a:prstGeom prst="rect">
            <a:avLst/>
          </a:prstGeom>
          <a:noFill/>
        </p:spPr>
        <p:txBody>
          <a:bodyPr wrap="square" rtlCol="0">
            <a:spAutoFit/>
          </a:bodyPr>
          <a:lstStyle/>
          <a:p>
            <a:r>
              <a:rPr lang="en-US" altLang="zh-CN" sz="3600" dirty="0">
                <a:solidFill>
                  <a:schemeClr val="accent1">
                    <a:lumMod val="60000"/>
                    <a:lumOff val="40000"/>
                  </a:schemeClr>
                </a:solidFill>
              </a:rPr>
              <a:t>Comparison:</a:t>
            </a:r>
            <a:r>
              <a:rPr lang="zh-CN" altLang="en-US" sz="3600" dirty="0">
                <a:solidFill>
                  <a:schemeClr val="accent1">
                    <a:lumMod val="60000"/>
                    <a:lumOff val="40000"/>
                  </a:schemeClr>
                </a:solidFill>
              </a:rPr>
              <a:t> </a:t>
            </a:r>
          </a:p>
        </p:txBody>
      </p:sp>
      <p:pic>
        <p:nvPicPr>
          <p:cNvPr id="7" name="图片 6">
            <a:extLst>
              <a:ext uri="{FF2B5EF4-FFF2-40B4-BE49-F238E27FC236}">
                <a16:creationId xmlns:a16="http://schemas.microsoft.com/office/drawing/2014/main" id="{69FA56E9-B67F-4AF1-986F-5F8ED75646F1}"/>
              </a:ext>
            </a:extLst>
          </p:cNvPr>
          <p:cNvPicPr>
            <a:picLocks noChangeAspect="1"/>
          </p:cNvPicPr>
          <p:nvPr/>
        </p:nvPicPr>
        <p:blipFill rotWithShape="1">
          <a:blip r:embed="rId3"/>
          <a:srcRect l="-2710" t="16276" r="17788" b="5958"/>
          <a:stretch/>
        </p:blipFill>
        <p:spPr>
          <a:xfrm>
            <a:off x="3812206" y="1921193"/>
            <a:ext cx="4308514" cy="2808732"/>
          </a:xfrm>
          <a:prstGeom prst="rect">
            <a:avLst/>
          </a:prstGeom>
        </p:spPr>
      </p:pic>
      <p:pic>
        <p:nvPicPr>
          <p:cNvPr id="9" name="图片 8">
            <a:extLst>
              <a:ext uri="{FF2B5EF4-FFF2-40B4-BE49-F238E27FC236}">
                <a16:creationId xmlns:a16="http://schemas.microsoft.com/office/drawing/2014/main" id="{9765FECA-C364-4473-BE13-60DAA251D37A}"/>
              </a:ext>
            </a:extLst>
          </p:cNvPr>
          <p:cNvPicPr>
            <a:picLocks noChangeAspect="1"/>
          </p:cNvPicPr>
          <p:nvPr/>
        </p:nvPicPr>
        <p:blipFill rotWithShape="1">
          <a:blip r:embed="rId4"/>
          <a:srcRect l="2466" t="767" r="-2466" b="4574"/>
          <a:stretch/>
        </p:blipFill>
        <p:spPr>
          <a:xfrm>
            <a:off x="0" y="1929603"/>
            <a:ext cx="4308514" cy="2788011"/>
          </a:xfrm>
          <a:prstGeom prst="rect">
            <a:avLst/>
          </a:prstGeom>
        </p:spPr>
      </p:pic>
      <p:sp>
        <p:nvSpPr>
          <p:cNvPr id="11" name="文本框 10">
            <a:extLst>
              <a:ext uri="{FF2B5EF4-FFF2-40B4-BE49-F238E27FC236}">
                <a16:creationId xmlns:a16="http://schemas.microsoft.com/office/drawing/2014/main" id="{8B501777-302D-41AF-8376-F0342B26ED73}"/>
              </a:ext>
            </a:extLst>
          </p:cNvPr>
          <p:cNvSpPr txBox="1"/>
          <p:nvPr/>
        </p:nvSpPr>
        <p:spPr>
          <a:xfrm>
            <a:off x="100601" y="1449475"/>
            <a:ext cx="8110178" cy="400110"/>
          </a:xfrm>
          <a:prstGeom prst="rect">
            <a:avLst/>
          </a:prstGeom>
          <a:noFill/>
        </p:spPr>
        <p:txBody>
          <a:bodyPr wrap="square" rtlCol="0">
            <a:spAutoFit/>
          </a:bodyPr>
          <a:lstStyle/>
          <a:p>
            <a:r>
              <a:rPr lang="en-US" altLang="zh-CN" sz="2000" dirty="0">
                <a:solidFill>
                  <a:schemeClr val="bg1"/>
                </a:solidFill>
              </a:rPr>
              <a:t>TF-IDF without resampling</a:t>
            </a:r>
            <a:endParaRPr lang="zh-CN" altLang="en-US" sz="2000" dirty="0">
              <a:solidFill>
                <a:schemeClr val="bg1"/>
              </a:solidFill>
            </a:endParaRPr>
          </a:p>
        </p:txBody>
      </p:sp>
      <p:sp>
        <p:nvSpPr>
          <p:cNvPr id="13" name="文本框 12">
            <a:extLst>
              <a:ext uri="{FF2B5EF4-FFF2-40B4-BE49-F238E27FC236}">
                <a16:creationId xmlns:a16="http://schemas.microsoft.com/office/drawing/2014/main" id="{15B9A44E-9589-4429-9222-54E1A1FF4B42}"/>
              </a:ext>
            </a:extLst>
          </p:cNvPr>
          <p:cNvSpPr txBox="1"/>
          <p:nvPr/>
        </p:nvSpPr>
        <p:spPr>
          <a:xfrm>
            <a:off x="4499174" y="1524406"/>
            <a:ext cx="8110178" cy="954107"/>
          </a:xfrm>
          <a:prstGeom prst="rect">
            <a:avLst/>
          </a:prstGeom>
          <a:noFill/>
        </p:spPr>
        <p:txBody>
          <a:bodyPr wrap="square" rtlCol="0">
            <a:spAutoFit/>
          </a:bodyPr>
          <a:lstStyle/>
          <a:p>
            <a:r>
              <a:rPr lang="en-US" altLang="zh-CN" dirty="0">
                <a:solidFill>
                  <a:schemeClr val="bg1"/>
                </a:solidFill>
              </a:rPr>
              <a:t>TF-IDF with resampling</a:t>
            </a:r>
            <a:endParaRPr lang="zh-CN" altLang="en-US" dirty="0">
              <a:solidFill>
                <a:schemeClr val="bg1"/>
              </a:solidFill>
            </a:endParaRPr>
          </a:p>
          <a:p>
            <a:r>
              <a:rPr lang="zh-CN" altLang="en-US" sz="3600" dirty="0">
                <a:solidFill>
                  <a:schemeClr val="accent1">
                    <a:lumMod val="60000"/>
                    <a:lumOff val="40000"/>
                  </a:schemeClr>
                </a:solidFill>
              </a:rPr>
              <a:t> </a:t>
            </a:r>
          </a:p>
        </p:txBody>
      </p:sp>
      <p:sp>
        <p:nvSpPr>
          <p:cNvPr id="15" name="文本框 14">
            <a:extLst>
              <a:ext uri="{FF2B5EF4-FFF2-40B4-BE49-F238E27FC236}">
                <a16:creationId xmlns:a16="http://schemas.microsoft.com/office/drawing/2014/main" id="{F9B13388-CF87-4D64-B763-DD560C083389}"/>
              </a:ext>
            </a:extLst>
          </p:cNvPr>
          <p:cNvSpPr txBox="1"/>
          <p:nvPr/>
        </p:nvSpPr>
        <p:spPr>
          <a:xfrm>
            <a:off x="7931881" y="1524406"/>
            <a:ext cx="8110178" cy="400110"/>
          </a:xfrm>
          <a:prstGeom prst="rect">
            <a:avLst/>
          </a:prstGeom>
          <a:noFill/>
        </p:spPr>
        <p:txBody>
          <a:bodyPr wrap="square" rtlCol="0">
            <a:spAutoFit/>
          </a:bodyPr>
          <a:lstStyle/>
          <a:p>
            <a:r>
              <a:rPr lang="en-US" altLang="zh-CN" sz="2000" dirty="0">
                <a:solidFill>
                  <a:schemeClr val="bg1"/>
                </a:solidFill>
              </a:rPr>
              <a:t>Word Embeddings:</a:t>
            </a:r>
            <a:endParaRPr lang="zh-CN" altLang="en-US" sz="2000" dirty="0">
              <a:solidFill>
                <a:schemeClr val="bg1"/>
              </a:solidFill>
            </a:endParaRPr>
          </a:p>
        </p:txBody>
      </p:sp>
      <p:sp>
        <p:nvSpPr>
          <p:cNvPr id="21" name="文本框 20">
            <a:extLst>
              <a:ext uri="{FF2B5EF4-FFF2-40B4-BE49-F238E27FC236}">
                <a16:creationId xmlns:a16="http://schemas.microsoft.com/office/drawing/2014/main" id="{42D44BDD-9E33-4466-BC9B-262EAD5C3BC5}"/>
              </a:ext>
            </a:extLst>
          </p:cNvPr>
          <p:cNvSpPr txBox="1"/>
          <p:nvPr/>
        </p:nvSpPr>
        <p:spPr>
          <a:xfrm>
            <a:off x="1033820" y="5167060"/>
            <a:ext cx="8110178" cy="646331"/>
          </a:xfrm>
          <a:prstGeom prst="rect">
            <a:avLst/>
          </a:prstGeom>
          <a:noFill/>
        </p:spPr>
        <p:txBody>
          <a:bodyPr wrap="square" rtlCol="0">
            <a:spAutoFit/>
          </a:bodyPr>
          <a:lstStyle/>
          <a:p>
            <a:r>
              <a:rPr lang="en-US" altLang="zh-CN" sz="3600" dirty="0">
                <a:solidFill>
                  <a:schemeClr val="bg1"/>
                </a:solidFill>
              </a:rPr>
              <a:t>Invalid</a:t>
            </a:r>
            <a:endParaRPr lang="zh-CN" altLang="en-US" sz="3600" dirty="0">
              <a:solidFill>
                <a:schemeClr val="bg1"/>
              </a:solidFill>
            </a:endParaRPr>
          </a:p>
        </p:txBody>
      </p:sp>
      <p:sp>
        <p:nvSpPr>
          <p:cNvPr id="10" name="文本框 9">
            <a:extLst>
              <a:ext uri="{FF2B5EF4-FFF2-40B4-BE49-F238E27FC236}">
                <a16:creationId xmlns:a16="http://schemas.microsoft.com/office/drawing/2014/main" id="{6160429A-6105-4165-ACFC-D1D0B0D684C7}"/>
              </a:ext>
            </a:extLst>
          </p:cNvPr>
          <p:cNvSpPr txBox="1"/>
          <p:nvPr/>
        </p:nvSpPr>
        <p:spPr>
          <a:xfrm>
            <a:off x="8851982" y="5028561"/>
            <a:ext cx="3757370" cy="923330"/>
          </a:xfrm>
          <a:prstGeom prst="rect">
            <a:avLst/>
          </a:prstGeom>
          <a:noFill/>
        </p:spPr>
        <p:txBody>
          <a:bodyPr wrap="square" rtlCol="0">
            <a:spAutoFit/>
          </a:bodyPr>
          <a:lstStyle/>
          <a:p>
            <a:r>
              <a:rPr lang="en-US" altLang="zh-CN" dirty="0">
                <a:solidFill>
                  <a:schemeClr val="bg1"/>
                </a:solidFill>
              </a:rPr>
              <a:t>False Positive Rate: 0.125</a:t>
            </a:r>
          </a:p>
          <a:p>
            <a:r>
              <a:rPr lang="en-US" altLang="zh-CN" dirty="0">
                <a:solidFill>
                  <a:schemeClr val="bg1"/>
                </a:solidFill>
              </a:rPr>
              <a:t>False Negative Rate: 0.126</a:t>
            </a:r>
          </a:p>
          <a:p>
            <a:r>
              <a:rPr lang="en-US" altLang="zh-CN" dirty="0">
                <a:solidFill>
                  <a:schemeClr val="bg1"/>
                </a:solidFill>
              </a:rPr>
              <a:t>F1 Score: 0.875</a:t>
            </a:r>
          </a:p>
        </p:txBody>
      </p:sp>
      <p:sp>
        <p:nvSpPr>
          <p:cNvPr id="14" name="文本框 13">
            <a:extLst>
              <a:ext uri="{FF2B5EF4-FFF2-40B4-BE49-F238E27FC236}">
                <a16:creationId xmlns:a16="http://schemas.microsoft.com/office/drawing/2014/main" id="{B9D02264-D5D3-4294-AF1C-F27ADD50C374}"/>
              </a:ext>
            </a:extLst>
          </p:cNvPr>
          <p:cNvSpPr txBox="1"/>
          <p:nvPr/>
        </p:nvSpPr>
        <p:spPr>
          <a:xfrm>
            <a:off x="4446249" y="5028561"/>
            <a:ext cx="3299501" cy="1200329"/>
          </a:xfrm>
          <a:prstGeom prst="rect">
            <a:avLst/>
          </a:prstGeom>
          <a:noFill/>
        </p:spPr>
        <p:txBody>
          <a:bodyPr wrap="square" rtlCol="0">
            <a:spAutoFit/>
          </a:bodyPr>
          <a:lstStyle/>
          <a:p>
            <a:r>
              <a:rPr lang="en-US" altLang="zh-CN" dirty="0">
                <a:solidFill>
                  <a:schemeClr val="bg1"/>
                </a:solidFill>
              </a:rPr>
              <a:t>False Positive Rate: 0.245</a:t>
            </a:r>
            <a:endParaRPr lang="en-US" altLang="zh-CN" dirty="0">
              <a:solidFill>
                <a:srgbClr val="000000"/>
              </a:solidFill>
              <a:latin typeface="Arial Unicode MS"/>
            </a:endParaRPr>
          </a:p>
          <a:p>
            <a:r>
              <a:rPr lang="en-US" altLang="zh-CN" dirty="0">
                <a:solidFill>
                  <a:schemeClr val="bg1"/>
                </a:solidFill>
              </a:rPr>
              <a:t>False Negative Rate: 0.030</a:t>
            </a:r>
          </a:p>
          <a:p>
            <a:r>
              <a:rPr lang="en-US" altLang="zh-CN" dirty="0">
                <a:solidFill>
                  <a:schemeClr val="bg1"/>
                </a:solidFill>
              </a:rPr>
              <a:t>F1 Score: 0.960</a:t>
            </a:r>
          </a:p>
          <a:p>
            <a:endParaRPr lang="zh-CN" altLang="en-US" dirty="0"/>
          </a:p>
        </p:txBody>
      </p:sp>
    </p:spTree>
    <p:extLst>
      <p:ext uri="{BB962C8B-B14F-4D97-AF65-F5344CB8AC3E}">
        <p14:creationId xmlns:p14="http://schemas.microsoft.com/office/powerpoint/2010/main" val="2268914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35425D-A412-4EA1-AF56-ECC76918A3DF}"/>
              </a:ext>
            </a:extLst>
          </p:cNvPr>
          <p:cNvSpPr txBox="1"/>
          <p:nvPr/>
        </p:nvSpPr>
        <p:spPr>
          <a:xfrm>
            <a:off x="4464026" y="602112"/>
            <a:ext cx="3441221" cy="646331"/>
          </a:xfrm>
          <a:prstGeom prst="rect">
            <a:avLst/>
          </a:prstGeom>
          <a:noFill/>
        </p:spPr>
        <p:txBody>
          <a:bodyPr wrap="square" rtlCol="0">
            <a:spAutoFit/>
          </a:bodyPr>
          <a:lstStyle/>
          <a:p>
            <a:pPr algn="ctr"/>
            <a:r>
              <a:rPr lang="en-US" altLang="zh-CN" sz="3600" dirty="0">
                <a:solidFill>
                  <a:schemeClr val="bg2"/>
                </a:solidFill>
                <a:latin typeface="思源黑体" panose="020B0400000000000000" pitchFamily="34" charset="-122"/>
                <a:ea typeface="思源黑体" panose="020B0400000000000000" pitchFamily="34" charset="-122"/>
                <a:cs typeface="Microsoft JhengHei UI Light" panose="020B0304030504040204" pitchFamily="34" charset="-122"/>
                <a:sym typeface="思源黑体" panose="020B0400000000000000" pitchFamily="34" charset="-122"/>
              </a:rPr>
              <a:t>Reference</a:t>
            </a:r>
            <a:endParaRPr lang="zh-CN" altLang="en-US" sz="3600" dirty="0">
              <a:solidFill>
                <a:schemeClr val="bg2"/>
              </a:solidFill>
              <a:latin typeface="思源黑体" panose="020B0400000000000000" pitchFamily="34" charset="-122"/>
              <a:ea typeface="思源黑体" panose="020B0400000000000000" pitchFamily="34" charset="-122"/>
              <a:cs typeface="Microsoft JhengHei UI Light" panose="020B0304030504040204" pitchFamily="34" charset="-122"/>
              <a:sym typeface="思源黑体" panose="020B0400000000000000" pitchFamily="34" charset="-122"/>
            </a:endParaRPr>
          </a:p>
        </p:txBody>
      </p:sp>
      <p:sp>
        <p:nvSpPr>
          <p:cNvPr id="5" name="文本框 4">
            <a:extLst>
              <a:ext uri="{FF2B5EF4-FFF2-40B4-BE49-F238E27FC236}">
                <a16:creationId xmlns:a16="http://schemas.microsoft.com/office/drawing/2014/main" id="{E869F0F4-C0F0-4603-B820-60B0E023A43C}"/>
              </a:ext>
            </a:extLst>
          </p:cNvPr>
          <p:cNvSpPr txBox="1"/>
          <p:nvPr/>
        </p:nvSpPr>
        <p:spPr>
          <a:xfrm>
            <a:off x="983826" y="2210932"/>
            <a:ext cx="4766734" cy="2923877"/>
          </a:xfrm>
          <a:prstGeom prst="rect">
            <a:avLst/>
          </a:prstGeom>
          <a:noFill/>
        </p:spPr>
        <p:txBody>
          <a:bodyPr wrap="square" rtlCol="0">
            <a:spAutoFit/>
          </a:bodyPr>
          <a:lstStyle/>
          <a:p>
            <a:r>
              <a:rPr lang="en-US" altLang="zh-CN" sz="1600" dirty="0">
                <a:hlinkClick r:id="rId2"/>
              </a:rPr>
              <a:t>TFIDF</a:t>
            </a:r>
            <a:r>
              <a:rPr lang="zh-CN" altLang="en-US" sz="1600" dirty="0">
                <a:hlinkClick r:id="rId2"/>
              </a:rPr>
              <a:t>：</a:t>
            </a:r>
            <a:endParaRPr lang="en-US" altLang="zh-SG" sz="1600" dirty="0">
              <a:hlinkClick r:id="rId2"/>
            </a:endParaRPr>
          </a:p>
          <a:p>
            <a:r>
              <a:rPr lang="en-US" altLang="zh-SG" sz="1600" dirty="0">
                <a:hlinkClick r:id="rId2"/>
              </a:rPr>
              <a:t>https://www.youtube.com/watch?v=UvsQPsrZTK4&amp;feature=youtu.be</a:t>
            </a:r>
            <a:endParaRPr lang="en-US" altLang="zh-SG" sz="1600" dirty="0"/>
          </a:p>
          <a:p>
            <a:r>
              <a:rPr lang="en-US" altLang="zh-SG" sz="1600" dirty="0">
                <a:hlinkClick r:id="rId3"/>
              </a:rPr>
              <a:t>https://blog.csdn.net/liuxuejiang158blog/article/details/31360765</a:t>
            </a:r>
            <a:endParaRPr lang="en-US" altLang="zh-SG" sz="1600" dirty="0"/>
          </a:p>
          <a:p>
            <a:r>
              <a:rPr lang="en-US" altLang="zh-SG" sz="1600" dirty="0">
                <a:hlinkClick r:id="rId4"/>
              </a:rPr>
              <a:t>https://stackoverflow.com/questions/62658215/convergencewarning-lbfgs-failed-to-converge-status-1-stop-total-no-of-iter</a:t>
            </a:r>
            <a:endParaRPr lang="en-US" altLang="zh-SG" sz="1600" dirty="0"/>
          </a:p>
          <a:p>
            <a:r>
              <a:rPr lang="en-US" altLang="zh-SG" sz="1600" dirty="0">
                <a:hlinkClick r:id="rId5"/>
              </a:rPr>
              <a:t>https://zhuanlan.zhihu.com/p/31197209</a:t>
            </a:r>
            <a:endParaRPr lang="en-US" altLang="zh-SG" sz="1600" dirty="0"/>
          </a:p>
          <a:p>
            <a:endParaRPr lang="en-US" altLang="zh-SG" sz="1400" dirty="0"/>
          </a:p>
          <a:p>
            <a:endParaRPr lang="en-US" altLang="zh-SG" sz="1400" dirty="0">
              <a:solidFill>
                <a:schemeClr val="bg1"/>
              </a:solidFill>
            </a:endParaRPr>
          </a:p>
          <a:p>
            <a:endParaRPr lang="zh-SG" altLang="en-US" sz="1200" dirty="0"/>
          </a:p>
        </p:txBody>
      </p:sp>
      <p:sp>
        <p:nvSpPr>
          <p:cNvPr id="2" name="文本框 1">
            <a:extLst>
              <a:ext uri="{FF2B5EF4-FFF2-40B4-BE49-F238E27FC236}">
                <a16:creationId xmlns:a16="http://schemas.microsoft.com/office/drawing/2014/main" id="{73E51F66-7C18-416E-B944-3CDB4EBE3C67}"/>
              </a:ext>
            </a:extLst>
          </p:cNvPr>
          <p:cNvSpPr txBox="1"/>
          <p:nvPr/>
        </p:nvSpPr>
        <p:spPr>
          <a:xfrm>
            <a:off x="6022176" y="2210932"/>
            <a:ext cx="6169823" cy="3354765"/>
          </a:xfrm>
          <a:prstGeom prst="rect">
            <a:avLst/>
          </a:prstGeom>
          <a:noFill/>
        </p:spPr>
        <p:txBody>
          <a:bodyPr wrap="square" rtlCol="0">
            <a:spAutoFit/>
          </a:bodyPr>
          <a:lstStyle/>
          <a:p>
            <a:r>
              <a:rPr lang="en-US" altLang="zh-CN" sz="1600" dirty="0">
                <a:solidFill>
                  <a:srgbClr val="7F7F7F"/>
                </a:solidFill>
              </a:rPr>
              <a:t>Logistic regression:</a:t>
            </a:r>
          </a:p>
          <a:p>
            <a:r>
              <a:rPr lang="en-US" altLang="zh-SG" sz="1600" dirty="0">
                <a:hlinkClick r:id="rId6"/>
              </a:rPr>
              <a:t>https://scikit-learn.org/stable/modules/generated/sklearn.linear_model.LogisticRegression.html</a:t>
            </a:r>
            <a:endParaRPr lang="en-US" altLang="zh-SG" sz="1600" dirty="0"/>
          </a:p>
          <a:p>
            <a:endParaRPr lang="en-US" altLang="zh-SG" sz="1600" dirty="0">
              <a:solidFill>
                <a:srgbClr val="7F7F7F"/>
              </a:solidFill>
            </a:endParaRPr>
          </a:p>
          <a:p>
            <a:r>
              <a:rPr lang="en-US" altLang="zh-SG" sz="1600" dirty="0">
                <a:solidFill>
                  <a:srgbClr val="7F7F7F"/>
                </a:solidFill>
              </a:rPr>
              <a:t>Neural Network:</a:t>
            </a:r>
          </a:p>
          <a:p>
            <a:r>
              <a:rPr lang="en-US" altLang="zh-SG" sz="1600" dirty="0">
                <a:hlinkClick r:id="rId7"/>
              </a:rPr>
              <a:t>https://keras.io/api/layers/</a:t>
            </a:r>
            <a:endParaRPr lang="en-US" altLang="zh-SG" sz="1600" dirty="0"/>
          </a:p>
          <a:p>
            <a:endParaRPr lang="en-US" altLang="zh-SG" sz="1600" dirty="0"/>
          </a:p>
          <a:p>
            <a:r>
              <a:rPr lang="en-US" altLang="zh-SG" sz="1600" dirty="0">
                <a:solidFill>
                  <a:schemeClr val="bg2"/>
                </a:solidFill>
              </a:rPr>
              <a:t>Word Embeddings:</a:t>
            </a:r>
          </a:p>
          <a:p>
            <a:r>
              <a:rPr lang="en-US" altLang="zh-SG" sz="1600" dirty="0">
                <a:solidFill>
                  <a:schemeClr val="bg2"/>
                </a:solidFill>
                <a:hlinkClick r:id="rId8"/>
              </a:rPr>
              <a:t>https://radimrehurek.com/gensim/models/word2vec.html</a:t>
            </a:r>
            <a:endParaRPr lang="en-US" altLang="zh-SG" sz="1600" dirty="0">
              <a:solidFill>
                <a:schemeClr val="bg2"/>
              </a:solidFill>
            </a:endParaRPr>
          </a:p>
          <a:p>
            <a:r>
              <a:rPr lang="en-US" altLang="zh-SG" sz="1600" dirty="0">
                <a:solidFill>
                  <a:schemeClr val="bg2"/>
                </a:solidFill>
              </a:rPr>
              <a:t>https://www.tensorflow.org/tutorials/text/word2vec</a:t>
            </a:r>
          </a:p>
          <a:p>
            <a:endParaRPr lang="en-US" altLang="zh-SG" sz="1800" dirty="0">
              <a:solidFill>
                <a:schemeClr val="bg2"/>
              </a:solidFill>
            </a:endParaRPr>
          </a:p>
          <a:p>
            <a:endParaRPr lang="zh-CN" altLang="en-US" dirty="0"/>
          </a:p>
        </p:txBody>
      </p:sp>
    </p:spTree>
    <p:extLst>
      <p:ext uri="{BB962C8B-B14F-4D97-AF65-F5344CB8AC3E}">
        <p14:creationId xmlns:p14="http://schemas.microsoft.com/office/powerpoint/2010/main" val="267457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866897D-B670-4380-AA92-864037AD9E95}"/>
              </a:ext>
            </a:extLst>
          </p:cNvPr>
          <p:cNvSpPr/>
          <p:nvPr/>
        </p:nvSpPr>
        <p:spPr>
          <a:xfrm>
            <a:off x="6096000" y="1503363"/>
            <a:ext cx="5256213" cy="2154237"/>
          </a:xfrm>
          <a:prstGeom prst="rect">
            <a:avLst/>
          </a:prstGeom>
          <a:solidFill>
            <a:schemeClr val="tx2">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6" name="矩形 5">
            <a:extLst>
              <a:ext uri="{FF2B5EF4-FFF2-40B4-BE49-F238E27FC236}">
                <a16:creationId xmlns:a16="http://schemas.microsoft.com/office/drawing/2014/main" id="{E95C128E-FB57-4A57-A545-C219C417C3AA}"/>
              </a:ext>
            </a:extLst>
          </p:cNvPr>
          <p:cNvSpPr/>
          <p:nvPr/>
        </p:nvSpPr>
        <p:spPr>
          <a:xfrm>
            <a:off x="839788" y="3657600"/>
            <a:ext cx="5256212" cy="2238375"/>
          </a:xfrm>
          <a:prstGeom prst="rect">
            <a:avLst/>
          </a:prstGeom>
          <a:solidFill>
            <a:schemeClr val="tx2">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24" name="文本框 23">
            <a:extLst>
              <a:ext uri="{FF2B5EF4-FFF2-40B4-BE49-F238E27FC236}">
                <a16:creationId xmlns:a16="http://schemas.microsoft.com/office/drawing/2014/main" id="{87C2F0B2-819E-457C-A9F6-22F45C1AAD8A}"/>
              </a:ext>
            </a:extLst>
          </p:cNvPr>
          <p:cNvSpPr txBox="1"/>
          <p:nvPr/>
        </p:nvSpPr>
        <p:spPr>
          <a:xfrm>
            <a:off x="1505229" y="461621"/>
            <a:ext cx="35651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accent1"/>
                </a:solidFill>
                <a:effectLst/>
                <a:uLnTx/>
                <a:uFillTx/>
                <a:ea typeface="思源黑体"/>
                <a:cs typeface="+mn-cs"/>
              </a:rPr>
              <a:t>The Dataset</a:t>
            </a:r>
            <a:endParaRPr kumimoji="0" lang="zh-CN" altLang="en-US" sz="2400" b="0" i="0" u="none" strike="noStrike" kern="1200" cap="none" spc="0" normalizeH="0" baseline="0" noProof="0" dirty="0">
              <a:ln>
                <a:noFill/>
              </a:ln>
              <a:solidFill>
                <a:schemeClr val="accent1"/>
              </a:solidFill>
              <a:effectLst/>
              <a:uLnTx/>
              <a:uFillTx/>
              <a:ea typeface="思源黑体"/>
              <a:cs typeface="+mn-cs"/>
            </a:endParaRPr>
          </a:p>
        </p:txBody>
      </p:sp>
      <p:grpSp>
        <p:nvGrpSpPr>
          <p:cNvPr id="26" name="组合 25">
            <a:extLst>
              <a:ext uri="{FF2B5EF4-FFF2-40B4-BE49-F238E27FC236}">
                <a16:creationId xmlns:a16="http://schemas.microsoft.com/office/drawing/2014/main" id="{F2C34DE5-2AD9-402F-A76D-34ADE36D9C77}"/>
              </a:ext>
            </a:extLst>
          </p:cNvPr>
          <p:cNvGrpSpPr/>
          <p:nvPr/>
        </p:nvGrpSpPr>
        <p:grpSpPr>
          <a:xfrm>
            <a:off x="538226" y="153800"/>
            <a:ext cx="811275" cy="1299746"/>
            <a:chOff x="538226" y="153800"/>
            <a:chExt cx="811275" cy="1299746"/>
          </a:xfrm>
        </p:grpSpPr>
        <p:sp>
          <p:nvSpPr>
            <p:cNvPr id="27" name="文本框 26">
              <a:extLst>
                <a:ext uri="{FF2B5EF4-FFF2-40B4-BE49-F238E27FC236}">
                  <a16:creationId xmlns:a16="http://schemas.microsoft.com/office/drawing/2014/main" id="{C1FA28A9-C6D3-4F09-B1B1-A881B755299E}"/>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gradFill>
                    <a:gsLst>
                      <a:gs pos="36000">
                        <a:srgbClr val="FFFFFF"/>
                      </a:gs>
                      <a:gs pos="70000">
                        <a:prstClr val="black">
                          <a:lumMod val="50000"/>
                          <a:lumOff val="50000"/>
                          <a:alpha val="0"/>
                        </a:prstClr>
                      </a:gs>
                    </a:gsLst>
                    <a:lin ang="5400000" scaled="1"/>
                  </a:gradFill>
                  <a:effectLst/>
                  <a:uLnTx/>
                  <a:uFillTx/>
                  <a:latin typeface="思源黑体 CN Light" panose="020B0300000000000000" pitchFamily="34" charset="-122"/>
                  <a:ea typeface="字魂54号-贤黑" panose="00000500000000000000" pitchFamily="2" charset="-122"/>
                  <a:cs typeface="+mn-cs"/>
                  <a:sym typeface="思源黑体" panose="020B0400000000000000" pitchFamily="34" charset="-122"/>
                </a:rPr>
                <a:t>1</a:t>
              </a:r>
              <a:endParaRPr kumimoji="0" lang="zh-CN" altLang="en-US" sz="6600" b="0" i="0" u="none" strike="noStrike" kern="1200" cap="none" spc="0" normalizeH="0" baseline="0" noProof="0" dirty="0">
                <a:ln>
                  <a:noFill/>
                </a:ln>
                <a:gradFill>
                  <a:gsLst>
                    <a:gs pos="36000">
                      <a:srgbClr val="FFFFFF"/>
                    </a:gs>
                    <a:gs pos="70000">
                      <a:prstClr val="black">
                        <a:lumMod val="50000"/>
                        <a:lumOff val="50000"/>
                        <a:alpha val="0"/>
                      </a:prstClr>
                    </a:gs>
                  </a:gsLst>
                  <a:lin ang="5400000" scaled="1"/>
                </a:gradFill>
                <a:effectLst/>
                <a:uLnTx/>
                <a:uFillTx/>
                <a:latin typeface="思源黑体 CN Light" panose="020B0300000000000000" pitchFamily="34" charset="-122"/>
                <a:ea typeface="字魂54号-贤黑" panose="00000500000000000000" pitchFamily="2" charset="-122"/>
                <a:cs typeface="+mn-cs"/>
                <a:sym typeface="思源黑体" panose="020B0400000000000000" pitchFamily="34" charset="-122"/>
              </a:endParaRPr>
            </a:p>
          </p:txBody>
        </p:sp>
        <p:grpSp>
          <p:nvGrpSpPr>
            <p:cNvPr id="28" name="组合 27">
              <a:extLst>
                <a:ext uri="{FF2B5EF4-FFF2-40B4-BE49-F238E27FC236}">
                  <a16:creationId xmlns:a16="http://schemas.microsoft.com/office/drawing/2014/main" id="{E9D78616-EF37-4EA7-A9DC-DB577227DAC5}"/>
                </a:ext>
              </a:extLst>
            </p:cNvPr>
            <p:cNvGrpSpPr/>
            <p:nvPr/>
          </p:nvGrpSpPr>
          <p:grpSpPr>
            <a:xfrm rot="1279383">
              <a:off x="538418" y="260428"/>
              <a:ext cx="811083" cy="1193118"/>
              <a:chOff x="5326021" y="1359499"/>
              <a:chExt cx="2273644" cy="3344573"/>
            </a:xfrm>
          </p:grpSpPr>
          <p:cxnSp>
            <p:nvCxnSpPr>
              <p:cNvPr id="29" name="直接连接符 28">
                <a:extLst>
                  <a:ext uri="{FF2B5EF4-FFF2-40B4-BE49-F238E27FC236}">
                    <a16:creationId xmlns:a16="http://schemas.microsoft.com/office/drawing/2014/main" id="{174ADEB6-187F-4B85-A38F-E83D55A63E4B}"/>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19BF135D-9DE1-4EAF-B3AB-C952D139A0E2}"/>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ea typeface="思源黑体"/>
                  <a:cs typeface="+mn-cs"/>
                </a:endParaRPr>
              </a:p>
            </p:txBody>
          </p:sp>
        </p:grpSp>
      </p:grpSp>
      <p:pic>
        <p:nvPicPr>
          <p:cNvPr id="3" name="图片 2" descr="图形用户界面, 应用程序, 表格, Excel&#10;&#10;描述已自动生成">
            <a:extLst>
              <a:ext uri="{FF2B5EF4-FFF2-40B4-BE49-F238E27FC236}">
                <a16:creationId xmlns:a16="http://schemas.microsoft.com/office/drawing/2014/main" id="{4102AEF1-C352-49D0-A772-EDBDDEF13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48" y="-11433"/>
            <a:ext cx="6722252" cy="3757747"/>
          </a:xfrm>
          <a:prstGeom prst="rect">
            <a:avLst/>
          </a:prstGeom>
        </p:spPr>
      </p:pic>
      <p:pic>
        <p:nvPicPr>
          <p:cNvPr id="13" name="图片 12" descr="表格&#10;&#10;描述已自动生成">
            <a:extLst>
              <a:ext uri="{FF2B5EF4-FFF2-40B4-BE49-F238E27FC236}">
                <a16:creationId xmlns:a16="http://schemas.microsoft.com/office/drawing/2014/main" id="{730DC39F-81D8-4B1C-9044-8CDA2E608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9748" y="3737486"/>
            <a:ext cx="6767101" cy="3126641"/>
          </a:xfrm>
          <a:prstGeom prst="rect">
            <a:avLst/>
          </a:prstGeom>
        </p:spPr>
      </p:pic>
      <p:sp>
        <p:nvSpPr>
          <p:cNvPr id="4" name="文本框 3">
            <a:extLst>
              <a:ext uri="{FF2B5EF4-FFF2-40B4-BE49-F238E27FC236}">
                <a16:creationId xmlns:a16="http://schemas.microsoft.com/office/drawing/2014/main" id="{9339F384-A9E2-4E6D-8116-C64965B42B7F}"/>
              </a:ext>
            </a:extLst>
          </p:cNvPr>
          <p:cNvSpPr txBox="1"/>
          <p:nvPr/>
        </p:nvSpPr>
        <p:spPr>
          <a:xfrm>
            <a:off x="1397763" y="3077523"/>
            <a:ext cx="2747517" cy="830997"/>
          </a:xfrm>
          <a:prstGeom prst="rect">
            <a:avLst/>
          </a:prstGeom>
          <a:noFill/>
        </p:spPr>
        <p:txBody>
          <a:bodyPr wrap="square" rtlCol="0">
            <a:spAutoFit/>
          </a:bodyPr>
          <a:lstStyle/>
          <a:p>
            <a:r>
              <a:rPr lang="en-US" altLang="zh-CN" sz="2400" dirty="0">
                <a:solidFill>
                  <a:schemeClr val="bg1"/>
                </a:solidFill>
              </a:rPr>
              <a:t>17000+ real jobs</a:t>
            </a:r>
          </a:p>
          <a:p>
            <a:r>
              <a:rPr lang="en-US" altLang="zh-CN" sz="2400" dirty="0">
                <a:solidFill>
                  <a:schemeClr val="bg1"/>
                </a:solidFill>
              </a:rPr>
              <a:t>800+ fake jobs</a:t>
            </a:r>
            <a:endParaRPr lang="zh-CN" altLang="en-US" sz="2400"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7E1D828-5F41-4DA9-AC58-5FBFB7FE7C24}"/>
              </a:ext>
            </a:extLst>
          </p:cNvPr>
          <p:cNvGrpSpPr/>
          <p:nvPr/>
        </p:nvGrpSpPr>
        <p:grpSpPr>
          <a:xfrm>
            <a:off x="4375390" y="2716310"/>
            <a:ext cx="3441221" cy="1425380"/>
            <a:chOff x="4424426" y="2629359"/>
            <a:chExt cx="3441221" cy="1425380"/>
          </a:xfrm>
        </p:grpSpPr>
        <p:sp>
          <p:nvSpPr>
            <p:cNvPr id="7" name="文本框 6">
              <a:extLst>
                <a:ext uri="{FF2B5EF4-FFF2-40B4-BE49-F238E27FC236}">
                  <a16:creationId xmlns:a16="http://schemas.microsoft.com/office/drawing/2014/main" id="{20676BED-01AF-46BA-B194-2C8ABB2755B1}"/>
                </a:ext>
              </a:extLst>
            </p:cNvPr>
            <p:cNvSpPr txBox="1"/>
            <p:nvPr/>
          </p:nvSpPr>
          <p:spPr>
            <a:xfrm>
              <a:off x="4502531" y="2629359"/>
              <a:ext cx="3168650" cy="922020"/>
            </a:xfrm>
            <a:prstGeom prst="rect">
              <a:avLst/>
            </a:prstGeom>
            <a:noFill/>
          </p:spPr>
          <p:txBody>
            <a:bodyPr wrap="square" rtlCol="0">
              <a:spAutoFit/>
            </a:bodyPr>
            <a:lstStyle/>
            <a:p>
              <a:pPr algn="ctr"/>
              <a:r>
                <a:rPr lang="en-US" altLang="zh-CN" sz="5400" b="1"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rPr>
                <a:t>THANKS</a:t>
              </a:r>
              <a:endParaRPr lang="zh-CN" altLang="en-US" sz="5400" dirty="0">
                <a:solidFill>
                  <a:schemeClr val="accent1"/>
                </a:solidFill>
                <a:latin typeface="思源黑体" panose="020B0400000000000000" pitchFamily="34" charset="-122"/>
                <a:ea typeface="思源黑体" panose="020B0400000000000000" pitchFamily="34" charset="-122"/>
                <a:sym typeface="思源黑体" panose="020B0400000000000000" pitchFamily="34" charset="-122"/>
              </a:endParaRPr>
            </a:p>
          </p:txBody>
        </p:sp>
        <p:sp>
          <p:nvSpPr>
            <p:cNvPr id="8" name="文本框 7">
              <a:extLst>
                <a:ext uri="{FF2B5EF4-FFF2-40B4-BE49-F238E27FC236}">
                  <a16:creationId xmlns:a16="http://schemas.microsoft.com/office/drawing/2014/main" id="{A6E7BE15-5AE8-4BB3-A011-022C449C1F19}"/>
                </a:ext>
              </a:extLst>
            </p:cNvPr>
            <p:cNvSpPr txBox="1"/>
            <p:nvPr/>
          </p:nvSpPr>
          <p:spPr>
            <a:xfrm>
              <a:off x="4424426" y="3531519"/>
              <a:ext cx="3441221" cy="523220"/>
            </a:xfrm>
            <a:prstGeom prst="rect">
              <a:avLst/>
            </a:prstGeom>
            <a:noFill/>
          </p:spPr>
          <p:txBody>
            <a:bodyPr wrap="square" rtlCol="0">
              <a:spAutoFit/>
            </a:bodyPr>
            <a:lstStyle/>
            <a:p>
              <a:pPr algn="ctr"/>
              <a:r>
                <a:rPr lang="en-US" altLang="zh-CN" sz="2800" dirty="0">
                  <a:solidFill>
                    <a:schemeClr val="bg2"/>
                  </a:solidFill>
                  <a:latin typeface="思源黑体" panose="020B0400000000000000" pitchFamily="34" charset="-122"/>
                  <a:ea typeface="思源黑体" panose="020B0400000000000000" pitchFamily="34" charset="-122"/>
                  <a:cs typeface="Microsoft JhengHei UI Light" panose="020B0304030504040204" pitchFamily="34" charset="-122"/>
                  <a:sym typeface="思源黑体" panose="020B0400000000000000" pitchFamily="34" charset="-122"/>
                </a:rPr>
                <a:t>For Your Watching</a:t>
              </a:r>
              <a:endParaRPr lang="zh-CN" altLang="en-US" sz="2800" dirty="0">
                <a:solidFill>
                  <a:schemeClr val="bg2"/>
                </a:solidFill>
                <a:latin typeface="思源黑体" panose="020B0400000000000000" pitchFamily="34" charset="-122"/>
                <a:ea typeface="思源黑体" panose="020B0400000000000000" pitchFamily="34" charset="-122"/>
                <a:cs typeface="Microsoft JhengHei UI Light" panose="020B0304030504040204" pitchFamily="34" charset="-122"/>
                <a:sym typeface="思源黑体" panose="020B0400000000000000" pitchFamily="34" charset="-122"/>
              </a:endParaRPr>
            </a:p>
          </p:txBody>
        </p:sp>
      </p:grpSp>
      <p:cxnSp>
        <p:nvCxnSpPr>
          <p:cNvPr id="13" name="直接连接符 12">
            <a:extLst>
              <a:ext uri="{FF2B5EF4-FFF2-40B4-BE49-F238E27FC236}">
                <a16:creationId xmlns:a16="http://schemas.microsoft.com/office/drawing/2014/main" id="{261DA413-12C7-4544-8FC1-25502CE26EB9}"/>
              </a:ext>
            </a:extLst>
          </p:cNvPr>
          <p:cNvCxnSpPr>
            <a:cxnSpLocks/>
          </p:cNvCxnSpPr>
          <p:nvPr/>
        </p:nvCxnSpPr>
        <p:spPr>
          <a:xfrm flipH="1">
            <a:off x="9372952" y="2303261"/>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F808374-CF3D-48E7-AA64-13F49B926D68}"/>
              </a:ext>
            </a:extLst>
          </p:cNvPr>
          <p:cNvCxnSpPr>
            <a:cxnSpLocks/>
          </p:cNvCxnSpPr>
          <p:nvPr/>
        </p:nvCxnSpPr>
        <p:spPr>
          <a:xfrm flipH="1">
            <a:off x="9859367" y="1015703"/>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6EDEB2B-9C83-45D9-B122-F1C0E3024516}"/>
              </a:ext>
            </a:extLst>
          </p:cNvPr>
          <p:cNvCxnSpPr>
            <a:cxnSpLocks/>
          </p:cNvCxnSpPr>
          <p:nvPr/>
        </p:nvCxnSpPr>
        <p:spPr>
          <a:xfrm flipH="1">
            <a:off x="8571974" y="1871208"/>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B5A6959-7646-49B8-B807-C982BADB1E2F}"/>
              </a:ext>
            </a:extLst>
          </p:cNvPr>
          <p:cNvCxnSpPr>
            <a:cxnSpLocks/>
          </p:cNvCxnSpPr>
          <p:nvPr/>
        </p:nvCxnSpPr>
        <p:spPr>
          <a:xfrm flipH="1">
            <a:off x="9482350" y="3693485"/>
            <a:ext cx="2066499" cy="3212500"/>
          </a:xfrm>
          <a:prstGeom prst="line">
            <a:avLst/>
          </a:prstGeom>
          <a:ln>
            <a:gradFill>
              <a:gsLst>
                <a:gs pos="885">
                  <a:schemeClr val="tx1"/>
                </a:gs>
                <a:gs pos="59000">
                  <a:schemeClr val="accent1">
                    <a:lumMod val="5000"/>
                    <a:lumOff val="95000"/>
                    <a:alpha val="10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任意多边形: 形状 16">
            <a:extLst>
              <a:ext uri="{FF2B5EF4-FFF2-40B4-BE49-F238E27FC236}">
                <a16:creationId xmlns:a16="http://schemas.microsoft.com/office/drawing/2014/main" id="{9EFDCA94-52F7-4B04-9A55-F16A986CA4B9}"/>
              </a:ext>
            </a:extLst>
          </p:cNvPr>
          <p:cNvSpPr/>
          <p:nvPr/>
        </p:nvSpPr>
        <p:spPr>
          <a:xfrm rot="2008142">
            <a:off x="9426391" y="2544303"/>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bg2">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C35AB510-D700-4262-AC8E-BBB78C6A28F4}"/>
              </a:ext>
            </a:extLst>
          </p:cNvPr>
          <p:cNvSpPr/>
          <p:nvPr/>
        </p:nvSpPr>
        <p:spPr>
          <a:xfrm rot="2008142">
            <a:off x="9652222" y="3288896"/>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8EE486F8-8367-49C7-9689-0E57DA73A445}"/>
              </a:ext>
            </a:extLst>
          </p:cNvPr>
          <p:cNvSpPr/>
          <p:nvPr/>
        </p:nvSpPr>
        <p:spPr>
          <a:xfrm rot="2008142">
            <a:off x="11028339" y="2250510"/>
            <a:ext cx="193348" cy="648266"/>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2862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329720BC-EE3C-4546-9BB3-88733A41BE63}"/>
              </a:ext>
            </a:extLst>
          </p:cNvPr>
          <p:cNvSpPr txBox="1"/>
          <p:nvPr/>
        </p:nvSpPr>
        <p:spPr>
          <a:xfrm>
            <a:off x="1428640" y="525311"/>
            <a:ext cx="719399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accent1"/>
                </a:solidFill>
                <a:effectLst/>
                <a:uLnTx/>
                <a:uFillTx/>
                <a:ea typeface="思源黑体"/>
                <a:cs typeface="+mn-cs"/>
              </a:rPr>
              <a:t>Data Analysis and observations</a:t>
            </a:r>
            <a:endParaRPr kumimoji="0" lang="zh-CN" altLang="en-US" sz="2400" b="0" i="0" u="none" strike="noStrike" kern="1200" cap="none" spc="0" normalizeH="0" baseline="0" noProof="0" dirty="0">
              <a:ln>
                <a:noFill/>
              </a:ln>
              <a:solidFill>
                <a:schemeClr val="accent1"/>
              </a:solidFill>
              <a:effectLst/>
              <a:uLnTx/>
              <a:uFillTx/>
              <a:ea typeface="思源黑体"/>
              <a:cs typeface="+mn-cs"/>
            </a:endParaRPr>
          </a:p>
        </p:txBody>
      </p:sp>
      <p:grpSp>
        <p:nvGrpSpPr>
          <p:cNvPr id="27" name="组合 26">
            <a:extLst>
              <a:ext uri="{FF2B5EF4-FFF2-40B4-BE49-F238E27FC236}">
                <a16:creationId xmlns:a16="http://schemas.microsoft.com/office/drawing/2014/main" id="{EE873AED-2054-40FB-9CC4-6B54D6D3C9FC}"/>
              </a:ext>
            </a:extLst>
          </p:cNvPr>
          <p:cNvGrpSpPr/>
          <p:nvPr/>
        </p:nvGrpSpPr>
        <p:grpSpPr>
          <a:xfrm>
            <a:off x="538226" y="153800"/>
            <a:ext cx="811275" cy="1299746"/>
            <a:chOff x="538226" y="153800"/>
            <a:chExt cx="811275" cy="1299746"/>
          </a:xfrm>
        </p:grpSpPr>
        <p:sp>
          <p:nvSpPr>
            <p:cNvPr id="28" name="文本框 27">
              <a:extLst>
                <a:ext uri="{FF2B5EF4-FFF2-40B4-BE49-F238E27FC236}">
                  <a16:creationId xmlns:a16="http://schemas.microsoft.com/office/drawing/2014/main" id="{A21E29B6-946E-4368-8D44-D6661BCEA5FC}"/>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6600" dirty="0">
                  <a:gradFill>
                    <a:gsLst>
                      <a:gs pos="36000">
                        <a:srgbClr val="FFFFFF"/>
                      </a:gs>
                      <a:gs pos="70000">
                        <a:prstClr val="black">
                          <a:lumMod val="50000"/>
                          <a:lumOff val="50000"/>
                          <a:alpha val="0"/>
                        </a:prst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2</a:t>
              </a:r>
              <a:endParaRPr kumimoji="0" lang="zh-CN" altLang="en-US" sz="6600" b="0" i="0" u="none" strike="noStrike" kern="1200" cap="none" spc="0" normalizeH="0" baseline="0" noProof="0" dirty="0">
                <a:ln>
                  <a:noFill/>
                </a:ln>
                <a:gradFill>
                  <a:gsLst>
                    <a:gs pos="36000">
                      <a:srgbClr val="FFFFFF"/>
                    </a:gs>
                    <a:gs pos="70000">
                      <a:prstClr val="black">
                        <a:lumMod val="50000"/>
                        <a:lumOff val="50000"/>
                        <a:alpha val="0"/>
                      </a:prstClr>
                    </a:gs>
                  </a:gsLst>
                  <a:lin ang="5400000" scaled="1"/>
                </a:gradFill>
                <a:effectLst/>
                <a:uLnTx/>
                <a:uFillTx/>
                <a:latin typeface="思源黑体 CN Light" panose="020B0300000000000000" pitchFamily="34" charset="-122"/>
                <a:ea typeface="字魂54号-贤黑" panose="00000500000000000000" pitchFamily="2" charset="-122"/>
                <a:cs typeface="+mn-cs"/>
                <a:sym typeface="思源黑体" panose="020B0400000000000000" pitchFamily="34" charset="-122"/>
              </a:endParaRPr>
            </a:p>
          </p:txBody>
        </p:sp>
        <p:grpSp>
          <p:nvGrpSpPr>
            <p:cNvPr id="29" name="组合 28">
              <a:extLst>
                <a:ext uri="{FF2B5EF4-FFF2-40B4-BE49-F238E27FC236}">
                  <a16:creationId xmlns:a16="http://schemas.microsoft.com/office/drawing/2014/main" id="{5C7A9A39-DD19-4C17-BA0D-6E47D2FD4913}"/>
                </a:ext>
              </a:extLst>
            </p:cNvPr>
            <p:cNvGrpSpPr/>
            <p:nvPr/>
          </p:nvGrpSpPr>
          <p:grpSpPr>
            <a:xfrm rot="1279383">
              <a:off x="538418" y="260428"/>
              <a:ext cx="811083" cy="1193118"/>
              <a:chOff x="5326021" y="1359499"/>
              <a:chExt cx="2273644" cy="3344573"/>
            </a:xfrm>
          </p:grpSpPr>
          <p:cxnSp>
            <p:nvCxnSpPr>
              <p:cNvPr id="30" name="直接连接符 29">
                <a:extLst>
                  <a:ext uri="{FF2B5EF4-FFF2-40B4-BE49-F238E27FC236}">
                    <a16:creationId xmlns:a16="http://schemas.microsoft.com/office/drawing/2014/main" id="{F5E7C18F-2AEE-40DF-ADE0-EE9C89D9BD72}"/>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C7FDF718-D3DA-4B37-8FF8-20C91F60524D}"/>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ea typeface="思源黑体"/>
                  <a:cs typeface="+mn-cs"/>
                </a:endParaRPr>
              </a:p>
            </p:txBody>
          </p:sp>
        </p:grpSp>
      </p:grpSp>
      <p:pic>
        <p:nvPicPr>
          <p:cNvPr id="3" name="图片 2" descr="图形用户界面&#10;&#10;描述已自动生成">
            <a:extLst>
              <a:ext uri="{FF2B5EF4-FFF2-40B4-BE49-F238E27FC236}">
                <a16:creationId xmlns:a16="http://schemas.microsoft.com/office/drawing/2014/main" id="{BD53CBE6-DB37-48F1-8C74-45638BDF4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843" y="0"/>
            <a:ext cx="4002157" cy="6923977"/>
          </a:xfrm>
          <a:prstGeom prst="rect">
            <a:avLst/>
          </a:prstGeom>
        </p:spPr>
      </p:pic>
      <p:sp>
        <p:nvSpPr>
          <p:cNvPr id="2" name="文本框 1">
            <a:extLst>
              <a:ext uri="{FF2B5EF4-FFF2-40B4-BE49-F238E27FC236}">
                <a16:creationId xmlns:a16="http://schemas.microsoft.com/office/drawing/2014/main" id="{015930D7-88EA-4573-B71F-35B4C23AEA22}"/>
              </a:ext>
            </a:extLst>
          </p:cNvPr>
          <p:cNvSpPr txBox="1"/>
          <p:nvPr/>
        </p:nvSpPr>
        <p:spPr>
          <a:xfrm>
            <a:off x="2180083" y="1600021"/>
            <a:ext cx="3201183" cy="452431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1" i="0" u="sng" strike="noStrike" kern="1200" cap="none" spc="0" normalizeH="0" baseline="0" noProof="0" dirty="0">
                <a:ln>
                  <a:noFill/>
                </a:ln>
                <a:solidFill>
                  <a:srgbClr val="FFFFFF"/>
                </a:solidFill>
                <a:effectLst/>
                <a:uLnTx/>
                <a:uFillTx/>
                <a:ea typeface="思源黑体"/>
                <a:cs typeface="+mn-cs"/>
              </a:rPr>
              <a:t>Textual(6 columns)</a:t>
            </a:r>
            <a:r>
              <a:rPr kumimoji="0" lang="en-US" altLang="zh-CN" sz="1800" b="0" i="0" u="none" strike="noStrike" kern="1200" cap="none" spc="0" normalizeH="0" baseline="0" noProof="0" dirty="0">
                <a:ln>
                  <a:noFill/>
                </a:ln>
                <a:solidFill>
                  <a:srgbClr val="FFFFFF"/>
                </a:solidFill>
                <a:effectLst/>
                <a:uLnTx/>
                <a:uFillTx/>
                <a:ea typeface="思源黑体"/>
                <a:cs typeface="+mn-cs"/>
              </a:rPr>
              <a:t>: </a:t>
            </a:r>
            <a:r>
              <a:rPr kumimoji="0" lang="en-US" altLang="zh-CN" sz="1800" b="0" i="0" u="none" strike="noStrike" kern="1200" cap="none" spc="0" normalizeH="0" baseline="0" noProof="0" dirty="0" err="1">
                <a:ln>
                  <a:noFill/>
                </a:ln>
                <a:solidFill>
                  <a:srgbClr val="FFFFFF"/>
                </a:solidFill>
                <a:effectLst/>
                <a:uLnTx/>
                <a:uFillTx/>
                <a:ea typeface="思源黑体"/>
                <a:cs typeface="+mn-cs"/>
              </a:rPr>
              <a:t>company_profile</a:t>
            </a:r>
            <a:r>
              <a:rPr kumimoji="0" lang="en-US" altLang="zh-CN" sz="1800" b="0" i="0" u="none" strike="noStrike" kern="1200" cap="none" spc="0" normalizeH="0" baseline="0" noProof="0" dirty="0">
                <a:ln>
                  <a:noFill/>
                </a:ln>
                <a:solidFill>
                  <a:srgbClr val="FFFFFF"/>
                </a:solidFill>
                <a:effectLst/>
                <a:uLnTx/>
                <a:uFillTx/>
                <a:ea typeface="思源黑体"/>
                <a:cs typeface="+mn-cs"/>
              </a:rPr>
              <a:t>, description, requirements, benefits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1" i="0" u="sng"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1" i="0" u="sng"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Categorical(11columns): </a:t>
            </a:r>
            <a:r>
              <a:rPr kumimoji="0" lang="en-US" altLang="zh-CN" sz="1800" b="0" i="0" u="none" strike="noStrike" kern="1200" cap="none" spc="0" normalizeH="0" baseline="0" noProof="0" dirty="0" err="1">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employment_type</a:t>
            </a:r>
            <a:r>
              <a:rPr kumimoji="0" lang="en-US" altLang="zh-CN" sz="18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 </a:t>
            </a:r>
            <a:r>
              <a:rPr kumimoji="0" lang="en-US" altLang="zh-CN" sz="1800" b="0" i="0" u="none" strike="noStrike" kern="1200" cap="none" spc="0" normalizeH="0" baseline="0" noProof="0" dirty="0" err="1">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required_experience</a:t>
            </a:r>
            <a:r>
              <a:rPr kumimoji="0" lang="en-US" altLang="zh-CN" sz="18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 </a:t>
            </a:r>
            <a:r>
              <a:rPr kumimoji="0" lang="en-US" altLang="zh-CN" sz="1800" b="0" i="0" u="none" strike="noStrike" kern="1200" cap="none" spc="0" normalizeH="0" baseline="0" noProof="0" dirty="0" err="1">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required_education</a:t>
            </a:r>
            <a:r>
              <a:rPr kumimoji="0" lang="en-US" altLang="zh-CN" sz="18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 industry, function</a:t>
            </a:r>
            <a:r>
              <a:rPr kumimoji="0" lang="zh-CN" altLang="en-US" sz="18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a:t>
            </a:r>
            <a:r>
              <a:rPr kumimoji="0" lang="en-US" altLang="zh-CN" sz="18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Location ,telecommuting, </a:t>
            </a:r>
            <a:r>
              <a:rPr kumimoji="0" lang="en-US" altLang="zh-CN" sz="1800" b="0" i="0" u="none" strike="noStrike" kern="1200" cap="none" spc="0" normalizeH="0" baseline="0" noProof="0" dirty="0" err="1">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has_company_logo</a:t>
            </a:r>
            <a:r>
              <a:rPr kumimoji="0" lang="en-US" altLang="zh-CN" sz="18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 </a:t>
            </a:r>
            <a:r>
              <a:rPr kumimoji="0" lang="en-US" altLang="zh-CN" sz="1800" b="0" i="0" u="none" strike="noStrike" kern="1200" cap="none" spc="0" normalizeH="0" baseline="0" noProof="0" dirty="0" err="1">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has_questions</a:t>
            </a:r>
            <a:r>
              <a:rPr kumimoji="0" lang="en-US" altLang="zh-CN" sz="18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FFFFFF"/>
              </a:solidFill>
              <a:effectLst/>
              <a:uLnTx/>
              <a:uFillTx/>
              <a:ea typeface="思源黑体"/>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solidFill>
                  <a:srgbClr val="FFFFFF"/>
                </a:solidFill>
                <a:ea typeface="思源黑体"/>
              </a:rPr>
              <a:t>Label(1 column)</a:t>
            </a:r>
          </a:p>
          <a:p>
            <a:pPr marR="0" lvl="0" algn="l" defTabSz="457200" rtl="0" eaLnBrk="1" fontAlgn="auto" latinLnBrk="0" hangingPunct="1">
              <a:lnSpc>
                <a:spcPct val="100000"/>
              </a:lnSpc>
              <a:spcBef>
                <a:spcPts val="0"/>
              </a:spcBef>
              <a:spcAft>
                <a:spcPts val="0"/>
              </a:spcAft>
              <a:buClrTx/>
              <a:buSzTx/>
              <a:tabLst/>
              <a:defRPr/>
            </a:pPr>
            <a:r>
              <a:rPr kumimoji="0" lang="en-US" altLang="zh-CN" sz="1800" b="0" i="0" u="none" strike="noStrike" kern="1200" cap="none" spc="0" normalizeH="0" baseline="0" noProof="0" dirty="0">
                <a:ln>
                  <a:noFill/>
                </a:ln>
                <a:solidFill>
                  <a:srgbClr val="FFFFFF"/>
                </a:solidFill>
                <a:effectLst/>
                <a:uLnTx/>
                <a:uFillTx/>
                <a:ea typeface="思源黑体"/>
                <a:cs typeface="+mn-cs"/>
              </a:rPr>
              <a:t>    Fraudulent</a:t>
            </a:r>
            <a:endParaRPr kumimoji="0" lang="zh-CN" altLang="en-US" sz="1800" b="0" i="0" u="none" strike="noStrike" kern="1200" cap="none" spc="0" normalizeH="0" baseline="0" noProof="0" dirty="0">
              <a:ln>
                <a:noFill/>
              </a:ln>
              <a:solidFill>
                <a:srgbClr val="FFFFFF"/>
              </a:solidFill>
              <a:effectLst/>
              <a:uLnTx/>
              <a:uFillTx/>
              <a:ea typeface="思源黑体"/>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矩形 18">
            <a:extLst>
              <a:ext uri="{FF2B5EF4-FFF2-40B4-BE49-F238E27FC236}">
                <a16:creationId xmlns:a16="http://schemas.microsoft.com/office/drawing/2014/main" id="{7242114B-C071-4CD4-97AA-0BFC6C2570C6}"/>
              </a:ext>
            </a:extLst>
          </p:cNvPr>
          <p:cNvSpPr>
            <a:spLocks noChangeArrowheads="1"/>
          </p:cNvSpPr>
          <p:nvPr/>
        </p:nvSpPr>
        <p:spPr bwMode="auto">
          <a:xfrm>
            <a:off x="1029990" y="2835624"/>
            <a:ext cx="24329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Employment types</a:t>
            </a:r>
            <a:endParaRPr kumimoji="0" lang="zh-CN" altLang="en-US"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19464" name="矩形 20">
            <a:extLst>
              <a:ext uri="{FF2B5EF4-FFF2-40B4-BE49-F238E27FC236}">
                <a16:creationId xmlns:a16="http://schemas.microsoft.com/office/drawing/2014/main" id="{BA9D05EB-557B-4383-8B73-4BBCFAAD9361}"/>
              </a:ext>
            </a:extLst>
          </p:cNvPr>
          <p:cNvSpPr>
            <a:spLocks noChangeArrowheads="1"/>
          </p:cNvSpPr>
          <p:nvPr/>
        </p:nvSpPr>
        <p:spPr bwMode="auto">
          <a:xfrm>
            <a:off x="7289519" y="73514"/>
            <a:ext cx="28816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Required experience</a:t>
            </a:r>
            <a:endParaRPr kumimoji="0" lang="zh-CN" altLang="en-US" sz="1400" b="0" i="0" u="none" strike="noStrike" kern="1200" cap="none" spc="0" normalizeH="0" baseline="0" noProof="0" dirty="0">
              <a:ln>
                <a:noFill/>
              </a:ln>
              <a:solidFill>
                <a:srgbClr val="FFFFF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endParaRPr>
          </a:p>
        </p:txBody>
      </p:sp>
      <p:sp>
        <p:nvSpPr>
          <p:cNvPr id="33" name="文本框 32">
            <a:extLst>
              <a:ext uri="{FF2B5EF4-FFF2-40B4-BE49-F238E27FC236}">
                <a16:creationId xmlns:a16="http://schemas.microsoft.com/office/drawing/2014/main" id="{5A2DC4C6-0CD2-4A3C-92A8-7744455042A5}"/>
              </a:ext>
            </a:extLst>
          </p:cNvPr>
          <p:cNvSpPr txBox="1"/>
          <p:nvPr/>
        </p:nvSpPr>
        <p:spPr>
          <a:xfrm>
            <a:off x="1372788" y="274134"/>
            <a:ext cx="777637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accent1"/>
                </a:solidFill>
                <a:effectLst/>
                <a:uLnTx/>
                <a:uFillTx/>
                <a:ea typeface="思源黑体"/>
                <a:cs typeface="+mn-cs"/>
              </a:rPr>
              <a:t>Category data</a:t>
            </a:r>
            <a:endParaRPr kumimoji="0" lang="zh-CN" altLang="en-US" sz="2400" b="0" i="0" u="none" strike="noStrike" kern="1200" cap="none" spc="0" normalizeH="0" baseline="0" noProof="0" dirty="0">
              <a:ln>
                <a:noFill/>
              </a:ln>
              <a:solidFill>
                <a:schemeClr val="accent1"/>
              </a:solidFill>
              <a:effectLst/>
              <a:uLnTx/>
              <a:uFillTx/>
              <a:ea typeface="思源黑体"/>
              <a:cs typeface="+mn-cs"/>
            </a:endParaRPr>
          </a:p>
        </p:txBody>
      </p:sp>
      <p:grpSp>
        <p:nvGrpSpPr>
          <p:cNvPr id="34" name="组合 33">
            <a:extLst>
              <a:ext uri="{FF2B5EF4-FFF2-40B4-BE49-F238E27FC236}">
                <a16:creationId xmlns:a16="http://schemas.microsoft.com/office/drawing/2014/main" id="{7AA29089-122B-4077-BA72-2833A2EE3D24}"/>
              </a:ext>
            </a:extLst>
          </p:cNvPr>
          <p:cNvGrpSpPr/>
          <p:nvPr/>
        </p:nvGrpSpPr>
        <p:grpSpPr>
          <a:xfrm>
            <a:off x="538226" y="153800"/>
            <a:ext cx="811275" cy="1299746"/>
            <a:chOff x="538226" y="153800"/>
            <a:chExt cx="811275" cy="1299746"/>
          </a:xfrm>
        </p:grpSpPr>
        <p:sp>
          <p:nvSpPr>
            <p:cNvPr id="35" name="文本框 34">
              <a:extLst>
                <a:ext uri="{FF2B5EF4-FFF2-40B4-BE49-F238E27FC236}">
                  <a16:creationId xmlns:a16="http://schemas.microsoft.com/office/drawing/2014/main" id="{8138708D-4BF1-4B57-8D2D-72EB0B586B2E}"/>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6600" dirty="0">
                  <a:gradFill>
                    <a:gsLst>
                      <a:gs pos="36000">
                        <a:srgbClr val="FFFFFF"/>
                      </a:gs>
                      <a:gs pos="70000">
                        <a:prstClr val="black">
                          <a:lumMod val="50000"/>
                          <a:lumOff val="50000"/>
                          <a:alpha val="0"/>
                        </a:prst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3</a:t>
              </a:r>
              <a:endParaRPr kumimoji="0" lang="zh-CN" altLang="en-US" sz="6600" b="0" i="0" u="none" strike="noStrike" kern="1200" cap="none" spc="0" normalizeH="0" baseline="0" noProof="0" dirty="0">
                <a:ln>
                  <a:noFill/>
                </a:ln>
                <a:gradFill>
                  <a:gsLst>
                    <a:gs pos="36000">
                      <a:srgbClr val="FFFFFF"/>
                    </a:gs>
                    <a:gs pos="70000">
                      <a:prstClr val="black">
                        <a:lumMod val="50000"/>
                        <a:lumOff val="50000"/>
                        <a:alpha val="0"/>
                      </a:prstClr>
                    </a:gs>
                  </a:gsLst>
                  <a:lin ang="5400000" scaled="1"/>
                </a:gradFill>
                <a:effectLst/>
                <a:uLnTx/>
                <a:uFillTx/>
                <a:latin typeface="思源黑体 CN Light" panose="020B0300000000000000" pitchFamily="34" charset="-122"/>
                <a:ea typeface="字魂54号-贤黑" panose="00000500000000000000" pitchFamily="2" charset="-122"/>
                <a:cs typeface="+mn-cs"/>
                <a:sym typeface="思源黑体" panose="020B0400000000000000" pitchFamily="34" charset="-122"/>
              </a:endParaRPr>
            </a:p>
          </p:txBody>
        </p:sp>
        <p:grpSp>
          <p:nvGrpSpPr>
            <p:cNvPr id="36" name="组合 35">
              <a:extLst>
                <a:ext uri="{FF2B5EF4-FFF2-40B4-BE49-F238E27FC236}">
                  <a16:creationId xmlns:a16="http://schemas.microsoft.com/office/drawing/2014/main" id="{E4168FC8-80E0-4085-A0E5-2B02E72DCCE4}"/>
                </a:ext>
              </a:extLst>
            </p:cNvPr>
            <p:cNvGrpSpPr/>
            <p:nvPr/>
          </p:nvGrpSpPr>
          <p:grpSpPr>
            <a:xfrm rot="1279383">
              <a:off x="538418" y="260428"/>
              <a:ext cx="811083" cy="1193118"/>
              <a:chOff x="5326021" y="1359499"/>
              <a:chExt cx="2273644" cy="3344573"/>
            </a:xfrm>
          </p:grpSpPr>
          <p:cxnSp>
            <p:nvCxnSpPr>
              <p:cNvPr id="37" name="直接连接符 36">
                <a:extLst>
                  <a:ext uri="{FF2B5EF4-FFF2-40B4-BE49-F238E27FC236}">
                    <a16:creationId xmlns:a16="http://schemas.microsoft.com/office/drawing/2014/main" id="{F3301E71-8982-49BD-B2FD-943D6109E1A3}"/>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35CA3E13-71F7-45F1-83F1-BB5F95F8E808}"/>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ea typeface="思源黑体"/>
                  <a:cs typeface="+mn-cs"/>
                </a:endParaRPr>
              </a:p>
            </p:txBody>
          </p:sp>
        </p:grpSp>
      </p:grpSp>
      <p:pic>
        <p:nvPicPr>
          <p:cNvPr id="6" name="图片 5" descr="图表, 箱线图&#10;&#10;描述已自动生成">
            <a:extLst>
              <a:ext uri="{FF2B5EF4-FFF2-40B4-BE49-F238E27FC236}">
                <a16:creationId xmlns:a16="http://schemas.microsoft.com/office/drawing/2014/main" id="{3A8714FC-4D41-45F2-BC3F-1C72D0EAB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97" y="3429000"/>
            <a:ext cx="4535800" cy="3463702"/>
          </a:xfrm>
          <a:prstGeom prst="rect">
            <a:avLst/>
          </a:prstGeom>
        </p:spPr>
      </p:pic>
      <p:pic>
        <p:nvPicPr>
          <p:cNvPr id="13" name="图片 12" descr="图表&#10;&#10;描述已自动生成">
            <a:extLst>
              <a:ext uri="{FF2B5EF4-FFF2-40B4-BE49-F238E27FC236}">
                <a16:creationId xmlns:a16="http://schemas.microsoft.com/office/drawing/2014/main" id="{553FC5E9-976F-4D08-9716-DF50EA3B47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802" y="803645"/>
            <a:ext cx="7861003" cy="60890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5A7216B-9FF2-4AA1-AFFF-D4424685FEA1}"/>
              </a:ext>
            </a:extLst>
          </p:cNvPr>
          <p:cNvPicPr>
            <a:picLocks noChangeAspect="1"/>
          </p:cNvPicPr>
          <p:nvPr/>
        </p:nvPicPr>
        <p:blipFill>
          <a:blip r:embed="rId2"/>
          <a:stretch>
            <a:fillRect/>
          </a:stretch>
        </p:blipFill>
        <p:spPr>
          <a:xfrm>
            <a:off x="-500129" y="1787127"/>
            <a:ext cx="2969009" cy="377985"/>
          </a:xfrm>
          <a:prstGeom prst="rect">
            <a:avLst/>
          </a:prstGeom>
        </p:spPr>
      </p:pic>
      <p:pic>
        <p:nvPicPr>
          <p:cNvPr id="3" name="图片 2">
            <a:extLst>
              <a:ext uri="{FF2B5EF4-FFF2-40B4-BE49-F238E27FC236}">
                <a16:creationId xmlns:a16="http://schemas.microsoft.com/office/drawing/2014/main" id="{0F8416A5-0BF8-41C1-93B2-0439F968E147}"/>
              </a:ext>
            </a:extLst>
          </p:cNvPr>
          <p:cNvPicPr>
            <a:picLocks noChangeAspect="1"/>
          </p:cNvPicPr>
          <p:nvPr/>
        </p:nvPicPr>
        <p:blipFill rotWithShape="1">
          <a:blip r:embed="rId3"/>
          <a:srcRect l="16537" t="32500" r="20303" b="2611"/>
          <a:stretch/>
        </p:blipFill>
        <p:spPr>
          <a:xfrm>
            <a:off x="2051320" y="1"/>
            <a:ext cx="10140680" cy="6858000"/>
          </a:xfrm>
          <a:prstGeom prst="rect">
            <a:avLst/>
          </a:prstGeom>
        </p:spPr>
      </p:pic>
    </p:spTree>
    <p:extLst>
      <p:ext uri="{BB962C8B-B14F-4D97-AF65-F5344CB8AC3E}">
        <p14:creationId xmlns:p14="http://schemas.microsoft.com/office/powerpoint/2010/main" val="2999262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D9F71279-4808-4F83-826B-FAA9CF4DE598}"/>
              </a:ext>
            </a:extLst>
          </p:cNvPr>
          <p:cNvSpPr txBox="1"/>
          <p:nvPr/>
        </p:nvSpPr>
        <p:spPr>
          <a:xfrm>
            <a:off x="1376624" y="533315"/>
            <a:ext cx="764357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B07F"/>
                </a:solidFill>
                <a:effectLst/>
                <a:uLnTx/>
                <a:uFillTx/>
                <a:latin typeface="思源黑体" panose="020B0400000000000000" pitchFamily="34" charset="-122"/>
                <a:ea typeface="思源黑体" panose="020B0400000000000000" pitchFamily="34" charset="-122"/>
                <a:cs typeface="+mn-cs"/>
                <a:sym typeface="思源黑体" panose="020B0400000000000000" pitchFamily="34" charset="-122"/>
              </a:rPr>
              <a:t>Category with too many unique values</a:t>
            </a:r>
            <a:endParaRPr kumimoji="0" lang="zh-CN" altLang="en-US" sz="2400" b="0" i="0" u="none" strike="noStrike" kern="1200" cap="none" spc="0" normalizeH="0" baseline="0" noProof="0" dirty="0">
              <a:ln>
                <a:noFill/>
              </a:ln>
              <a:solidFill>
                <a:srgbClr val="E0B07F"/>
              </a:solidFill>
              <a:effectLst/>
              <a:uLnTx/>
              <a:uFillTx/>
              <a:ea typeface="思源黑体"/>
              <a:cs typeface="+mn-cs"/>
            </a:endParaRPr>
          </a:p>
        </p:txBody>
      </p:sp>
      <p:grpSp>
        <p:nvGrpSpPr>
          <p:cNvPr id="22" name="组合 21">
            <a:extLst>
              <a:ext uri="{FF2B5EF4-FFF2-40B4-BE49-F238E27FC236}">
                <a16:creationId xmlns:a16="http://schemas.microsoft.com/office/drawing/2014/main" id="{C72475D7-5A89-4F63-8ACA-ABAC5D1CC21B}"/>
              </a:ext>
            </a:extLst>
          </p:cNvPr>
          <p:cNvGrpSpPr/>
          <p:nvPr/>
        </p:nvGrpSpPr>
        <p:grpSpPr>
          <a:xfrm>
            <a:off x="538226" y="153800"/>
            <a:ext cx="811275" cy="1299746"/>
            <a:chOff x="538226" y="153800"/>
            <a:chExt cx="811275" cy="1299746"/>
          </a:xfrm>
        </p:grpSpPr>
        <p:sp>
          <p:nvSpPr>
            <p:cNvPr id="23" name="文本框 22">
              <a:extLst>
                <a:ext uri="{FF2B5EF4-FFF2-40B4-BE49-F238E27FC236}">
                  <a16:creationId xmlns:a16="http://schemas.microsoft.com/office/drawing/2014/main" id="{A50BFC67-3CA1-4CC4-B03C-48353C18B4C1}"/>
                </a:ext>
              </a:extLst>
            </p:cNvPr>
            <p:cNvSpPr txBox="1"/>
            <p:nvPr/>
          </p:nvSpPr>
          <p:spPr>
            <a:xfrm>
              <a:off x="538226" y="153800"/>
              <a:ext cx="567647" cy="1107996"/>
            </a:xfrm>
            <a:prstGeom prst="rect">
              <a:avLst/>
            </a:prstGeom>
            <a:noFill/>
          </p:spPr>
          <p:txBody>
            <a:bodyPr wrap="squar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6600" dirty="0">
                  <a:gradFill>
                    <a:gsLst>
                      <a:gs pos="36000">
                        <a:srgbClr val="FFFFFF"/>
                      </a:gs>
                      <a:gs pos="70000">
                        <a:prstClr val="black">
                          <a:lumMod val="50000"/>
                          <a:lumOff val="50000"/>
                          <a:alpha val="0"/>
                        </a:prst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4</a:t>
              </a:r>
              <a:endParaRPr kumimoji="0" lang="zh-CN" altLang="en-US" sz="6600" b="0" i="0" u="none" strike="noStrike" kern="1200" cap="none" spc="0" normalizeH="0" baseline="0" noProof="0" dirty="0">
                <a:ln>
                  <a:noFill/>
                </a:ln>
                <a:gradFill>
                  <a:gsLst>
                    <a:gs pos="36000">
                      <a:srgbClr val="FFFFFF"/>
                    </a:gs>
                    <a:gs pos="70000">
                      <a:prstClr val="black">
                        <a:lumMod val="50000"/>
                        <a:lumOff val="50000"/>
                        <a:alpha val="0"/>
                      </a:prstClr>
                    </a:gs>
                  </a:gsLst>
                  <a:lin ang="5400000" scaled="1"/>
                </a:gradFill>
                <a:effectLst/>
                <a:uLnTx/>
                <a:uFillTx/>
                <a:latin typeface="思源黑体 CN Light" panose="020B0300000000000000" pitchFamily="34" charset="-122"/>
                <a:ea typeface="字魂54号-贤黑" panose="00000500000000000000" pitchFamily="2" charset="-122"/>
                <a:cs typeface="+mn-cs"/>
                <a:sym typeface="思源黑体" panose="020B0400000000000000" pitchFamily="34" charset="-122"/>
              </a:endParaRPr>
            </a:p>
          </p:txBody>
        </p:sp>
        <p:grpSp>
          <p:nvGrpSpPr>
            <p:cNvPr id="24" name="组合 23">
              <a:extLst>
                <a:ext uri="{FF2B5EF4-FFF2-40B4-BE49-F238E27FC236}">
                  <a16:creationId xmlns:a16="http://schemas.microsoft.com/office/drawing/2014/main" id="{167DDDD2-AC1B-4E36-AEE1-AB70FAE3D46F}"/>
                </a:ext>
              </a:extLst>
            </p:cNvPr>
            <p:cNvGrpSpPr/>
            <p:nvPr/>
          </p:nvGrpSpPr>
          <p:grpSpPr>
            <a:xfrm rot="1279383">
              <a:off x="538418" y="260428"/>
              <a:ext cx="811083" cy="1193118"/>
              <a:chOff x="5326021" y="1359499"/>
              <a:chExt cx="2273644" cy="3344573"/>
            </a:xfrm>
          </p:grpSpPr>
          <p:cxnSp>
            <p:nvCxnSpPr>
              <p:cNvPr id="25" name="直接连接符 24">
                <a:extLst>
                  <a:ext uri="{FF2B5EF4-FFF2-40B4-BE49-F238E27FC236}">
                    <a16:creationId xmlns:a16="http://schemas.microsoft.com/office/drawing/2014/main" id="{90EFA0FB-82CB-43EA-B17F-D551DAD0B00A}"/>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6" name="任意多边形: 形状 25">
                <a:extLst>
                  <a:ext uri="{FF2B5EF4-FFF2-40B4-BE49-F238E27FC236}">
                    <a16:creationId xmlns:a16="http://schemas.microsoft.com/office/drawing/2014/main" id="{FCEB9E32-0769-45EA-871D-C563046B29E1}"/>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ea typeface="思源黑体"/>
                  <a:cs typeface="+mn-cs"/>
                </a:endParaRPr>
              </a:p>
            </p:txBody>
          </p:sp>
        </p:grpSp>
      </p:grpSp>
      <p:sp>
        <p:nvSpPr>
          <p:cNvPr id="16" name="文本框 15">
            <a:extLst>
              <a:ext uri="{FF2B5EF4-FFF2-40B4-BE49-F238E27FC236}">
                <a16:creationId xmlns:a16="http://schemas.microsoft.com/office/drawing/2014/main" id="{FCD59B64-95C6-45D8-9459-6B4B7251B48F}"/>
              </a:ext>
            </a:extLst>
          </p:cNvPr>
          <p:cNvSpPr txBox="1"/>
          <p:nvPr/>
        </p:nvSpPr>
        <p:spPr>
          <a:xfrm>
            <a:off x="5698083" y="951206"/>
            <a:ext cx="110813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ea typeface="思源黑体"/>
                <a:cs typeface="+mn-cs"/>
              </a:rPr>
              <a:t>Industry</a:t>
            </a:r>
            <a:endParaRPr kumimoji="0" lang="zh-CN" altLang="en-US" sz="1800" b="0" i="0" u="none" strike="noStrike" kern="1200" cap="none" spc="0" normalizeH="0" baseline="0" noProof="0" dirty="0">
              <a:ln>
                <a:noFill/>
              </a:ln>
              <a:solidFill>
                <a:srgbClr val="FF0000"/>
              </a:solidFill>
              <a:effectLst/>
              <a:uLnTx/>
              <a:uFillTx/>
              <a:ea typeface="思源黑体"/>
              <a:cs typeface="+mn-cs"/>
            </a:endParaRPr>
          </a:p>
        </p:txBody>
      </p:sp>
      <p:sp>
        <p:nvSpPr>
          <p:cNvPr id="17" name="文本框 16">
            <a:extLst>
              <a:ext uri="{FF2B5EF4-FFF2-40B4-BE49-F238E27FC236}">
                <a16:creationId xmlns:a16="http://schemas.microsoft.com/office/drawing/2014/main" id="{D1202456-5365-4FC9-9489-8266534DF5BC}"/>
              </a:ext>
            </a:extLst>
          </p:cNvPr>
          <p:cNvSpPr txBox="1"/>
          <p:nvPr/>
        </p:nvSpPr>
        <p:spPr>
          <a:xfrm>
            <a:off x="9451691" y="917877"/>
            <a:ext cx="258417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ea typeface="思源黑体"/>
                <a:cs typeface="+mn-cs"/>
              </a:rPr>
              <a:t>Location</a:t>
            </a:r>
            <a:endParaRPr kumimoji="0" lang="zh-CN" altLang="en-US" sz="1800" b="0" i="0" u="none" strike="noStrike" kern="1200" cap="none" spc="0" normalizeH="0" baseline="0" noProof="0" dirty="0">
              <a:ln>
                <a:noFill/>
              </a:ln>
              <a:solidFill>
                <a:srgbClr val="FF0000"/>
              </a:solidFill>
              <a:effectLst/>
              <a:uLnTx/>
              <a:uFillTx/>
              <a:ea typeface="思源黑体"/>
              <a:cs typeface="+mn-cs"/>
            </a:endParaRPr>
          </a:p>
        </p:txBody>
      </p:sp>
      <p:sp>
        <p:nvSpPr>
          <p:cNvPr id="2" name="文本框 1">
            <a:extLst>
              <a:ext uri="{FF2B5EF4-FFF2-40B4-BE49-F238E27FC236}">
                <a16:creationId xmlns:a16="http://schemas.microsoft.com/office/drawing/2014/main" id="{40DA8786-6D86-4F99-BF5E-16B7F20152B7}"/>
              </a:ext>
            </a:extLst>
          </p:cNvPr>
          <p:cNvSpPr txBox="1"/>
          <p:nvPr/>
        </p:nvSpPr>
        <p:spPr>
          <a:xfrm>
            <a:off x="8183263" y="579481"/>
            <a:ext cx="47989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ea typeface="思源黑体"/>
                <a:cs typeface="+mn-cs"/>
              </a:rPr>
              <a:t>Only the first 20 values are taken</a:t>
            </a:r>
            <a:endParaRPr kumimoji="0" lang="zh-CN" altLang="en-US" sz="1800" b="0" i="0" u="none" strike="noStrike" kern="1200" cap="none" spc="0" normalizeH="0" baseline="0" noProof="0" dirty="0">
              <a:ln>
                <a:noFill/>
              </a:ln>
              <a:solidFill>
                <a:srgbClr val="FFFFFF"/>
              </a:solidFill>
              <a:effectLst/>
              <a:uLnTx/>
              <a:uFillTx/>
              <a:ea typeface="思源黑体"/>
              <a:cs typeface="+mn-cs"/>
            </a:endParaRPr>
          </a:p>
        </p:txBody>
      </p:sp>
      <p:sp>
        <p:nvSpPr>
          <p:cNvPr id="3" name="文本框 2">
            <a:extLst>
              <a:ext uri="{FF2B5EF4-FFF2-40B4-BE49-F238E27FC236}">
                <a16:creationId xmlns:a16="http://schemas.microsoft.com/office/drawing/2014/main" id="{CF58E06B-BDD4-4386-87AC-30449B740F1C}"/>
              </a:ext>
            </a:extLst>
          </p:cNvPr>
          <p:cNvSpPr txBox="1"/>
          <p:nvPr/>
        </p:nvSpPr>
        <p:spPr>
          <a:xfrm>
            <a:off x="7831775" y="5257580"/>
            <a:ext cx="93571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92D050"/>
                </a:solidFill>
                <a:effectLst/>
                <a:uLnTx/>
                <a:uFillTx/>
                <a:ea typeface="思源黑体"/>
                <a:cs typeface="+mn-cs"/>
              </a:rPr>
              <a:t>All fake jobs</a:t>
            </a:r>
            <a:endParaRPr kumimoji="0" lang="zh-CN" altLang="en-US" sz="1000" b="0" i="0" u="none" strike="noStrike" kern="1200" cap="none" spc="0" normalizeH="0" baseline="0" noProof="0" dirty="0">
              <a:ln>
                <a:noFill/>
              </a:ln>
              <a:solidFill>
                <a:srgbClr val="92D050"/>
              </a:solidFill>
              <a:effectLst/>
              <a:uLnTx/>
              <a:uFillTx/>
              <a:ea typeface="思源黑体"/>
              <a:cs typeface="+mn-cs"/>
            </a:endParaRPr>
          </a:p>
        </p:txBody>
      </p:sp>
      <p:sp>
        <p:nvSpPr>
          <p:cNvPr id="4" name="文本框 3">
            <a:extLst>
              <a:ext uri="{FF2B5EF4-FFF2-40B4-BE49-F238E27FC236}">
                <a16:creationId xmlns:a16="http://schemas.microsoft.com/office/drawing/2014/main" id="{86FDDC3B-E130-493A-A014-F93CDFEC7D87}"/>
              </a:ext>
            </a:extLst>
          </p:cNvPr>
          <p:cNvSpPr txBox="1"/>
          <p:nvPr/>
        </p:nvSpPr>
        <p:spPr>
          <a:xfrm>
            <a:off x="7914644" y="2408336"/>
            <a:ext cx="99163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92D050"/>
                </a:solidFill>
                <a:effectLst/>
                <a:uLnTx/>
                <a:uFillTx/>
                <a:ea typeface="思源黑体"/>
                <a:cs typeface="+mn-cs"/>
              </a:rPr>
              <a:t>All real jobs</a:t>
            </a:r>
            <a:endParaRPr kumimoji="0" lang="zh-CN" altLang="en-US" sz="1000" b="0" i="0" u="none" strike="noStrike" kern="1200" cap="none" spc="0" normalizeH="0" baseline="0" noProof="0" dirty="0">
              <a:ln>
                <a:noFill/>
              </a:ln>
              <a:solidFill>
                <a:srgbClr val="92D050"/>
              </a:solidFill>
              <a:effectLst/>
              <a:uLnTx/>
              <a:uFillTx/>
              <a:ea typeface="思源黑体"/>
              <a:cs typeface="+mn-cs"/>
            </a:endParaRPr>
          </a:p>
        </p:txBody>
      </p:sp>
      <p:pic>
        <p:nvPicPr>
          <p:cNvPr id="6" name="图片 5" descr="图片包含 表格&#10;&#10;描述已自动生成">
            <a:extLst>
              <a:ext uri="{FF2B5EF4-FFF2-40B4-BE49-F238E27FC236}">
                <a16:creationId xmlns:a16="http://schemas.microsoft.com/office/drawing/2014/main" id="{3F0F42BF-6E3B-4211-8FB5-8D172F3D84D6}"/>
              </a:ext>
            </a:extLst>
          </p:cNvPr>
          <p:cNvPicPr>
            <a:picLocks noChangeAspect="1"/>
          </p:cNvPicPr>
          <p:nvPr/>
        </p:nvPicPr>
        <p:blipFill rotWithShape="1">
          <a:blip r:embed="rId3">
            <a:extLst>
              <a:ext uri="{28A0092B-C50C-407E-A947-70E740481C1C}">
                <a14:useLocalDpi xmlns:a14="http://schemas.microsoft.com/office/drawing/2010/main" val="0"/>
              </a:ext>
            </a:extLst>
          </a:blip>
          <a:srcRect l="-971" t="30357" r="1969" b="-947"/>
          <a:stretch/>
        </p:blipFill>
        <p:spPr>
          <a:xfrm>
            <a:off x="471837" y="2527837"/>
            <a:ext cx="3249479" cy="2163312"/>
          </a:xfrm>
          <a:prstGeom prst="rect">
            <a:avLst/>
          </a:prstGeom>
        </p:spPr>
      </p:pic>
      <p:pic>
        <p:nvPicPr>
          <p:cNvPr id="7" name="图片 6" descr="图表&#10;&#10;描述已自动生成">
            <a:extLst>
              <a:ext uri="{FF2B5EF4-FFF2-40B4-BE49-F238E27FC236}">
                <a16:creationId xmlns:a16="http://schemas.microsoft.com/office/drawing/2014/main" id="{8FC5C087-50DC-4B14-90F4-43AA677CF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0081" y="4086265"/>
            <a:ext cx="3211295" cy="2765461"/>
          </a:xfrm>
          <a:prstGeom prst="rect">
            <a:avLst/>
          </a:prstGeom>
        </p:spPr>
      </p:pic>
      <p:pic>
        <p:nvPicPr>
          <p:cNvPr id="9" name="图片 8" descr="图表, 条形图&#10;&#10;描述已自动生成">
            <a:extLst>
              <a:ext uri="{FF2B5EF4-FFF2-40B4-BE49-F238E27FC236}">
                <a16:creationId xmlns:a16="http://schemas.microsoft.com/office/drawing/2014/main" id="{DF5B1126-229E-4475-B09E-50805C90E0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201" y="1291531"/>
            <a:ext cx="3046041" cy="2726052"/>
          </a:xfrm>
          <a:prstGeom prst="rect">
            <a:avLst/>
          </a:prstGeom>
        </p:spPr>
      </p:pic>
      <p:pic>
        <p:nvPicPr>
          <p:cNvPr id="13" name="图片 12" descr="图表&#10;&#10;描述已自动生成">
            <a:extLst>
              <a:ext uri="{FF2B5EF4-FFF2-40B4-BE49-F238E27FC236}">
                <a16:creationId xmlns:a16="http://schemas.microsoft.com/office/drawing/2014/main" id="{597FE092-8A8D-4AAD-B53A-4C06AE09F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3145" y="4017583"/>
            <a:ext cx="3046041" cy="2834143"/>
          </a:xfrm>
          <a:prstGeom prst="rect">
            <a:avLst/>
          </a:prstGeom>
        </p:spPr>
      </p:pic>
      <p:pic>
        <p:nvPicPr>
          <p:cNvPr id="19" name="图片 18" descr="图表, 条形图&#10;&#10;描述已自动生成">
            <a:extLst>
              <a:ext uri="{FF2B5EF4-FFF2-40B4-BE49-F238E27FC236}">
                <a16:creationId xmlns:a16="http://schemas.microsoft.com/office/drawing/2014/main" id="{EE61D286-1E5E-48ED-9766-2CA27A1026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0082" y="1287209"/>
            <a:ext cx="3216422" cy="28341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3386136" y="3335259"/>
            <a:ext cx="5419725" cy="895350"/>
          </a:xfrm>
        </p:spPr>
        <p:txBody>
          <a:bodyPr>
            <a:normAutofit/>
          </a:bodyPr>
          <a:lstStyle/>
          <a:p>
            <a:pPr algn="ctr"/>
            <a:r>
              <a:rPr lang="en-US" altLang="zh-CN" sz="3200" dirty="0">
                <a:solidFill>
                  <a:schemeClr val="accent1">
                    <a:lumMod val="100000"/>
                  </a:schemeClr>
                </a:solidFill>
                <a:latin typeface="思源黑体 CN Light" panose="020B0300000000000000" pitchFamily="34" charset="-122"/>
                <a:ea typeface="思源黑体 CN Light" panose="020B0300000000000000" pitchFamily="34" charset="-122"/>
                <a:sym typeface="思源黑体" panose="020B0400000000000000" pitchFamily="34" charset="-122"/>
              </a:rPr>
              <a:t>Preparation: TF-IDF </a:t>
            </a:r>
            <a:endParaRPr lang="zh-CN" altLang="en-US" sz="3200" dirty="0">
              <a:solidFill>
                <a:schemeClr val="accent1">
                  <a:lumMod val="100000"/>
                </a:schemeClr>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p:txBody>
      </p:sp>
      <p:sp>
        <p:nvSpPr>
          <p:cNvPr id="6" name="文本占位符 5"/>
          <p:cNvSpPr>
            <a:spLocks noGrp="1"/>
          </p:cNvSpPr>
          <p:nvPr>
            <p:ph type="body" idx="4294967295"/>
          </p:nvPr>
        </p:nvSpPr>
        <p:spPr>
          <a:xfrm>
            <a:off x="3758406" y="4230609"/>
            <a:ext cx="4675187" cy="1014413"/>
          </a:xfrm>
        </p:spPr>
        <p:txBody>
          <a:bodyPr>
            <a:normAutofit/>
          </a:bodyPr>
          <a:lstStyle/>
          <a:p>
            <a:pPr marL="0" lvl="0" indent="0" algn="ctr">
              <a:buNone/>
            </a:pPr>
            <a:endParaRPr lang="en-US" altLang="zh-CN"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a:p>
            <a:pPr marL="0" lvl="0" indent="0" algn="ctr">
              <a:buNone/>
            </a:pPr>
            <a:r>
              <a:rPr lang="en-US" altLang="zh-CN"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rPr>
              <a:t>We will use TF-IDF method to deal with natural language data for training the model.</a:t>
            </a:r>
            <a:endParaRPr lang="zh-CN" altLang="en-US" sz="1400" dirty="0">
              <a:solidFill>
                <a:schemeClr val="bg2"/>
              </a:solidFill>
              <a:latin typeface="思源黑体 CN Light" panose="020B0300000000000000" pitchFamily="34" charset="-122"/>
              <a:ea typeface="思源黑体 CN Light" panose="020B0300000000000000" pitchFamily="34" charset="-122"/>
              <a:sym typeface="思源黑体" panose="020B0400000000000000"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5442549" y="900634"/>
            <a:ext cx="1322798" cy="2646878"/>
          </a:xfrm>
          <a:prstGeom prst="rect">
            <a:avLst/>
          </a:prstGeom>
          <a:noFill/>
        </p:spPr>
        <p:txBody>
          <a:bodyPr wrap="none" rtlCol="0">
            <a:spAutoFit/>
          </a:bodyPr>
          <a:lstStyle>
            <a:defPPr>
              <a:defRPr lang="en-US"/>
            </a:defPPr>
            <a:lvl1pPr>
              <a:defRPr sz="8000">
                <a:gradFill>
                  <a:gsLst>
                    <a:gs pos="36000">
                      <a:schemeClr val="bg1"/>
                    </a:gs>
                    <a:gs pos="100000">
                      <a:schemeClr val="tx1">
                        <a:lumMod val="50000"/>
                        <a:lumOff val="50000"/>
                      </a:schemeClr>
                    </a:gs>
                  </a:gsLst>
                  <a:lin ang="5400000" scaled="1"/>
                </a:gradFill>
                <a:latin typeface="字魂5号-无外润黑体" panose="00000500000000000000" pitchFamily="2" charset="-122"/>
                <a:ea typeface="字魂5号-无外润黑体" panose="00000500000000000000" pitchFamily="2" charset="-122"/>
              </a:defRPr>
            </a:lvl1pPr>
          </a:lstStyle>
          <a:p>
            <a:r>
              <a:rPr lang="en-US" altLang="zh-CN" sz="1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rPr>
              <a:t>2</a:t>
            </a:r>
            <a:endParaRPr lang="zh-CN" altLang="en-US" sz="16600" dirty="0">
              <a:gradFill>
                <a:gsLst>
                  <a:gs pos="36000">
                    <a:schemeClr val="bg1"/>
                  </a:gs>
                  <a:gs pos="70000">
                    <a:schemeClr val="tx1">
                      <a:lumMod val="50000"/>
                      <a:lumOff val="50000"/>
                      <a:alpha val="0"/>
                    </a:schemeClr>
                  </a:gs>
                </a:gsLst>
                <a:lin ang="5400000" scaled="1"/>
              </a:gradFill>
              <a:latin typeface="思源黑体 CN Light" panose="020B0300000000000000" pitchFamily="34" charset="-122"/>
              <a:ea typeface="字魂54号-贤黑" panose="00000500000000000000" pitchFamily="2" charset="-122"/>
              <a:sym typeface="思源黑体" panose="020B0400000000000000" pitchFamily="34" charset="-122"/>
            </a:endParaRPr>
          </a:p>
        </p:txBody>
      </p:sp>
      <p:grpSp>
        <p:nvGrpSpPr>
          <p:cNvPr id="4" name="组合 3">
            <a:extLst>
              <a:ext uri="{FF2B5EF4-FFF2-40B4-BE49-F238E27FC236}">
                <a16:creationId xmlns:a16="http://schemas.microsoft.com/office/drawing/2014/main" id="{47AA6A77-1222-4243-806E-EDF916201DE9}"/>
              </a:ext>
            </a:extLst>
          </p:cNvPr>
          <p:cNvGrpSpPr/>
          <p:nvPr/>
        </p:nvGrpSpPr>
        <p:grpSpPr>
          <a:xfrm rot="1279383">
            <a:off x="5337810" y="1303081"/>
            <a:ext cx="1881389" cy="2767558"/>
            <a:chOff x="5326021" y="1359499"/>
            <a:chExt cx="2273644" cy="3344573"/>
          </a:xfrm>
        </p:grpSpPr>
        <p:cxnSp>
          <p:nvCxnSpPr>
            <p:cNvPr id="8" name="直接连接符 7">
              <a:extLst>
                <a:ext uri="{FF2B5EF4-FFF2-40B4-BE49-F238E27FC236}">
                  <a16:creationId xmlns:a16="http://schemas.microsoft.com/office/drawing/2014/main" id="{7EFB3E33-333F-4634-8C15-7D06564F35A8}"/>
                </a:ext>
              </a:extLst>
            </p:cNvPr>
            <p:cNvCxnSpPr>
              <a:cxnSpLocks/>
            </p:cNvCxnSpPr>
            <p:nvPr/>
          </p:nvCxnSpPr>
          <p:spPr>
            <a:xfrm flipH="1">
              <a:off x="5533166" y="1359499"/>
              <a:ext cx="2066499" cy="3212500"/>
            </a:xfrm>
            <a:prstGeom prst="line">
              <a:avLst/>
            </a:prstGeom>
            <a:ln>
              <a:gradFill>
                <a:gsLst>
                  <a:gs pos="885">
                    <a:schemeClr val="tx1">
                      <a:alpha val="0"/>
                    </a:schemeClr>
                  </a:gs>
                  <a:gs pos="59000">
                    <a:schemeClr val="accent1">
                      <a:lumMod val="5000"/>
                      <a:lumOff val="95000"/>
                    </a:schemeClr>
                  </a:gs>
                  <a:gs pos="10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任意多边形: 形状 9">
              <a:extLst>
                <a:ext uri="{FF2B5EF4-FFF2-40B4-BE49-F238E27FC236}">
                  <a16:creationId xmlns:a16="http://schemas.microsoft.com/office/drawing/2014/main" id="{E73AA28D-9CD2-4A09-8567-FAEF0A53901B}"/>
                </a:ext>
              </a:extLst>
            </p:cNvPr>
            <p:cNvSpPr/>
            <p:nvPr/>
          </p:nvSpPr>
          <p:spPr>
            <a:xfrm rot="2008142">
              <a:off x="5326021" y="3632692"/>
              <a:ext cx="319543" cy="1071380"/>
            </a:xfrm>
            <a:custGeom>
              <a:avLst/>
              <a:gdLst>
                <a:gd name="connsiteX0" fmla="*/ 278285 w 319543"/>
                <a:gd name="connsiteY0" fmla="*/ 0 h 1071380"/>
                <a:gd name="connsiteX1" fmla="*/ 319543 w 319543"/>
                <a:gd name="connsiteY1" fmla="*/ 0 h 1071380"/>
                <a:gd name="connsiteX2" fmla="*/ 319543 w 319543"/>
                <a:gd name="connsiteY2" fmla="*/ 601405 h 1071380"/>
                <a:gd name="connsiteX3" fmla="*/ 0 w 319543"/>
                <a:gd name="connsiteY3" fmla="*/ 1071380 h 1071380"/>
                <a:gd name="connsiteX4" fmla="*/ 0 w 319543"/>
                <a:gd name="connsiteY4" fmla="*/ 409295 h 107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43" h="1071380">
                  <a:moveTo>
                    <a:pt x="278285" y="0"/>
                  </a:moveTo>
                  <a:lnTo>
                    <a:pt x="319543" y="0"/>
                  </a:lnTo>
                  <a:lnTo>
                    <a:pt x="319543" y="601405"/>
                  </a:lnTo>
                  <a:lnTo>
                    <a:pt x="0" y="1071380"/>
                  </a:lnTo>
                  <a:lnTo>
                    <a:pt x="0" y="4092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92183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heme/theme1.xml><?xml version="1.0" encoding="utf-8"?>
<a:theme xmlns:a="http://schemas.openxmlformats.org/drawingml/2006/main" name="Office Theme">
  <a:themeElements>
    <a:clrScheme name="自定义 315">
      <a:dk1>
        <a:sysClr val="windowText" lastClr="000000"/>
      </a:dk1>
      <a:lt1>
        <a:srgbClr val="FFFFFF"/>
      </a:lt1>
      <a:dk2>
        <a:srgbClr val="595959"/>
      </a:dk2>
      <a:lt2>
        <a:srgbClr val="7F7F7F"/>
      </a:lt2>
      <a:accent1>
        <a:srgbClr val="E0B07F"/>
      </a:accent1>
      <a:accent2>
        <a:srgbClr val="7F7F7F"/>
      </a:accent2>
      <a:accent3>
        <a:srgbClr val="A5A5A5"/>
      </a:accent3>
      <a:accent4>
        <a:srgbClr val="595959"/>
      </a:accent4>
      <a:accent5>
        <a:srgbClr val="262626"/>
      </a:accent5>
      <a:accent6>
        <a:srgbClr val="7F7F7F"/>
      </a:accent6>
      <a:hlink>
        <a:srgbClr val="7F7F7F"/>
      </a:hlink>
      <a:folHlink>
        <a:srgbClr val="2C3C4B"/>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1221</TotalTime>
  <Words>1385</Words>
  <Application>Microsoft Office PowerPoint</Application>
  <PresentationFormat>宽屏</PresentationFormat>
  <Paragraphs>262</Paragraphs>
  <Slides>40</Slides>
  <Notes>30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49" baseType="lpstr">
      <vt:lpstr>Arial Unicode MS</vt:lpstr>
      <vt:lpstr>等线</vt:lpstr>
      <vt:lpstr>思源黑体</vt:lpstr>
      <vt:lpstr>思源黑体 CN Heavy</vt:lpstr>
      <vt:lpstr>思源黑体 CN Light</vt:lpstr>
      <vt:lpstr>Arial</vt:lpstr>
      <vt:lpstr>Calibri</vt:lpstr>
      <vt:lpstr>Office Theme</vt:lpstr>
      <vt:lpstr>think-cell Slide</vt:lpstr>
      <vt:lpstr>PowerPoint 演示文稿</vt:lpstr>
      <vt:lpstr>PowerPoint 演示文稿</vt:lpstr>
      <vt:lpstr>The Exploratory Data Analysis and observations</vt:lpstr>
      <vt:lpstr>PowerPoint 演示文稿</vt:lpstr>
      <vt:lpstr>PowerPoint 演示文稿</vt:lpstr>
      <vt:lpstr>PowerPoint 演示文稿</vt:lpstr>
      <vt:lpstr>PowerPoint 演示文稿</vt:lpstr>
      <vt:lpstr>PowerPoint 演示文稿</vt:lpstr>
      <vt:lpstr>Preparation: TF-IDF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Model 1: Classification Tree </vt:lpstr>
      <vt:lpstr>PowerPoint 演示文稿</vt:lpstr>
      <vt:lpstr>PowerPoint 演示文稿</vt:lpstr>
      <vt:lpstr>Classification: logistic regression &amp; neural network</vt:lpstr>
      <vt:lpstr>PowerPoint 演示文稿</vt:lpstr>
      <vt:lpstr>PowerPoint 演示文稿</vt:lpstr>
      <vt:lpstr>PowerPoint 演示文稿</vt:lpstr>
      <vt:lpstr>PowerPoint 演示文稿</vt:lpstr>
      <vt:lpstr>PowerPoint 演示文稿</vt:lpstr>
      <vt:lpstr>Tackling imbalanced data &amp; Word Embeddings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唐 一尧</cp:lastModifiedBy>
  <cp:revision>164</cp:revision>
  <dcterms:created xsi:type="dcterms:W3CDTF">2019-07-11T04:52:53Z</dcterms:created>
  <dcterms:modified xsi:type="dcterms:W3CDTF">2020-11-13T15:06:07Z</dcterms:modified>
</cp:coreProperties>
</file>